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Lst>
  <p:sldSz cy="5143500" cx="9144000"/>
  <p:notesSz cx="6858000" cy="9144000"/>
  <p:embeddedFontLst>
    <p:embeddedFont>
      <p:font typeface="Josefin Sans"/>
      <p:regular r:id="rId67"/>
      <p:bold r:id="rId68"/>
      <p:italic r:id="rId69"/>
      <p:boldItalic r:id="rId7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F02F0B5-CDFD-4C17-BD0F-22B8AB8AF9C6}">
  <a:tblStyle styleId="{FF02F0B5-CDFD-4C17-BD0F-22B8AB8AF9C6}"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70" Type="http://schemas.openxmlformats.org/officeDocument/2006/relationships/font" Target="fonts/JosefinSans-boldItalic.fntdata"/><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slide" Target="slides/slide55.xml"/><Relationship Id="rId61" Type="http://schemas.openxmlformats.org/officeDocument/2006/relationships/slide" Target="slides/slide54.xml"/><Relationship Id="rId20" Type="http://schemas.openxmlformats.org/officeDocument/2006/relationships/slide" Target="slides/slide13.xml"/><Relationship Id="rId64" Type="http://schemas.openxmlformats.org/officeDocument/2006/relationships/slide" Target="slides/slide57.xml"/><Relationship Id="rId63" Type="http://schemas.openxmlformats.org/officeDocument/2006/relationships/slide" Target="slides/slide56.xml"/><Relationship Id="rId22" Type="http://schemas.openxmlformats.org/officeDocument/2006/relationships/slide" Target="slides/slide15.xml"/><Relationship Id="rId66" Type="http://schemas.openxmlformats.org/officeDocument/2006/relationships/slide" Target="slides/slide59.xml"/><Relationship Id="rId21" Type="http://schemas.openxmlformats.org/officeDocument/2006/relationships/slide" Target="slides/slide14.xml"/><Relationship Id="rId65" Type="http://schemas.openxmlformats.org/officeDocument/2006/relationships/slide" Target="slides/slide58.xml"/><Relationship Id="rId24" Type="http://schemas.openxmlformats.org/officeDocument/2006/relationships/slide" Target="slides/slide17.xml"/><Relationship Id="rId68" Type="http://schemas.openxmlformats.org/officeDocument/2006/relationships/font" Target="fonts/JosefinSans-bold.fntdata"/><Relationship Id="rId23" Type="http://schemas.openxmlformats.org/officeDocument/2006/relationships/slide" Target="slides/slide16.xml"/><Relationship Id="rId67" Type="http://schemas.openxmlformats.org/officeDocument/2006/relationships/font" Target="fonts/JosefinSans-regular.fntdata"/><Relationship Id="rId60" Type="http://schemas.openxmlformats.org/officeDocument/2006/relationships/slide" Target="slides/slide53.xml"/><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JosefinSans-italic.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slide" Target="slides/slide50.xml"/><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slide" Target="slides/slide52.xml"/><Relationship Id="rId14" Type="http://schemas.openxmlformats.org/officeDocument/2006/relationships/slide" Target="slides/slide7.xml"/><Relationship Id="rId58" Type="http://schemas.openxmlformats.org/officeDocument/2006/relationships/slide" Target="slides/slide51.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Blue%E2%80%93white_screen"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MvcG5ViJlVg"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www.genomecompiler.com/1-2-3-cloning-with-gibson-assembly/" TargetMode="Externa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tlVbf5fXhp4" TargetMode="Externa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tlVbf5fXhp4" TargetMode="Externa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7c054ee27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c054ee2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7d816c2188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7d816c2188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Micha</a:t>
            </a:r>
            <a:endParaRPr b="1"/>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g6e7991204e_0_1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2" name="Google Shape;212;g6e7991204e_0_1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6" name="Shape 216"/>
        <p:cNvGrpSpPr/>
        <p:nvPr/>
      </p:nvGrpSpPr>
      <p:grpSpPr>
        <a:xfrm>
          <a:off x="0" y="0"/>
          <a:ext cx="0" cy="0"/>
          <a:chOff x="0" y="0"/>
          <a:chExt cx="0" cy="0"/>
        </a:xfrm>
      </p:grpSpPr>
      <p:sp>
        <p:nvSpPr>
          <p:cNvPr id="217" name="Google Shape;217;g6e7991204e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8" name="Google Shape;218;g6e7991204e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5" name="Shape 225"/>
        <p:cNvGrpSpPr/>
        <p:nvPr/>
      </p:nvGrpSpPr>
      <p:grpSpPr>
        <a:xfrm>
          <a:off x="0" y="0"/>
          <a:ext cx="0" cy="0"/>
          <a:chOff x="0" y="0"/>
          <a:chExt cx="0" cy="0"/>
        </a:xfrm>
      </p:grpSpPr>
      <p:sp>
        <p:nvSpPr>
          <p:cNvPr id="226" name="Google Shape;226;g6e7991204e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7" name="Google Shape;227;g6e7991204e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g7d816c2188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6" name="Google Shape;236;g7d816c2188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https://en.wikipedia.org/wiki/Blue–white_screen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7d816c2188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7d816c2188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https://www.youtube.com/watch?v=MvcG5ViJlVg</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6e7991204e_0_1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6e7991204e_0_1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2" name="Shape 252"/>
        <p:cNvGrpSpPr/>
        <p:nvPr/>
      </p:nvGrpSpPr>
      <p:grpSpPr>
        <a:xfrm>
          <a:off x="0" y="0"/>
          <a:ext cx="0" cy="0"/>
          <a:chOff x="0" y="0"/>
          <a:chExt cx="0" cy="0"/>
        </a:xfrm>
      </p:grpSpPr>
      <p:sp>
        <p:nvSpPr>
          <p:cNvPr id="253" name="Google Shape;253;g7d816c2188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4" name="Google Shape;254;g7d816c218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nimaya</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6e7991204e_0_3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6e7991204e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nimaya</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7d816c2188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7d816c2188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7d816c218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d816c218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0" name="Shape 290"/>
        <p:cNvGrpSpPr/>
        <p:nvPr/>
      </p:nvGrpSpPr>
      <p:grpSpPr>
        <a:xfrm>
          <a:off x="0" y="0"/>
          <a:ext cx="0" cy="0"/>
          <a:chOff x="0" y="0"/>
          <a:chExt cx="0" cy="0"/>
        </a:xfrm>
      </p:grpSpPr>
      <p:sp>
        <p:nvSpPr>
          <p:cNvPr id="291" name="Google Shape;291;g7d816c2188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2" name="Google Shape;292;g7d816c2188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Nimaya</a:t>
            </a:r>
            <a:endParaRPr b="1"/>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7d816c2188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7d816c2188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6e7991204e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6e7991204e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BsmBI is also known as Esp3I</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Nimaya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6e7991204e_0_1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6e7991204e_0_1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BsmBI is also known as Esp3I</a:t>
            </a:r>
            <a:endParaRPr/>
          </a:p>
          <a:p>
            <a:pPr indent="0" lvl="0" marL="0" rtl="0" algn="l">
              <a:spcBef>
                <a:spcPts val="0"/>
              </a:spcBef>
              <a:spcAft>
                <a:spcPts val="0"/>
              </a:spcAft>
              <a:buNone/>
            </a:pPr>
            <a:r>
              <a:rPr lang="en"/>
              <a:t>Super low/no star activity for these enzymes</a:t>
            </a:r>
            <a:endParaRPr/>
          </a:p>
          <a:p>
            <a:pPr indent="0" lvl="0" marL="0" rtl="0" algn="l">
              <a:spcBef>
                <a:spcPts val="0"/>
              </a:spcBef>
              <a:spcAft>
                <a:spcPts val="0"/>
              </a:spcAft>
              <a:buNone/>
            </a:pPr>
            <a:r>
              <a:rPr lang="en"/>
              <a:t>“6-cutters” though they don’t actually cut at the 6 recognized bp, the 6bp recognition site helps to increase specificity</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8" name="Shape 328"/>
        <p:cNvGrpSpPr/>
        <p:nvPr/>
      </p:nvGrpSpPr>
      <p:grpSpPr>
        <a:xfrm>
          <a:off x="0" y="0"/>
          <a:ext cx="0" cy="0"/>
          <a:chOff x="0" y="0"/>
          <a:chExt cx="0" cy="0"/>
        </a:xfrm>
      </p:grpSpPr>
      <p:sp>
        <p:nvSpPr>
          <p:cNvPr id="329" name="Google Shape;329;g6e7991204e_0_1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0" name="Google Shape;330;g6e7991204e_0_1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pink box usually represents </a:t>
            </a:r>
            <a:r>
              <a:rPr i="1" lang="en"/>
              <a:t>lacZ</a:t>
            </a:r>
            <a:r>
              <a:rPr lang="en"/>
              <a:t> for alpha-complementation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6e7991204e_0_1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6e7991204e_0_1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0" name="Shape 350"/>
        <p:cNvGrpSpPr/>
        <p:nvPr/>
      </p:nvGrpSpPr>
      <p:grpSpPr>
        <a:xfrm>
          <a:off x="0" y="0"/>
          <a:ext cx="0" cy="0"/>
          <a:chOff x="0" y="0"/>
          <a:chExt cx="0" cy="0"/>
        </a:xfrm>
      </p:grpSpPr>
      <p:sp>
        <p:nvSpPr>
          <p:cNvPr id="351" name="Google Shape;351;g6e7991204e_0_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2" name="Google Shape;352;g6e7991204e_0_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7" name="Shape 357"/>
        <p:cNvGrpSpPr/>
        <p:nvPr/>
      </p:nvGrpSpPr>
      <p:grpSpPr>
        <a:xfrm>
          <a:off x="0" y="0"/>
          <a:ext cx="0" cy="0"/>
          <a:chOff x="0" y="0"/>
          <a:chExt cx="0" cy="0"/>
        </a:xfrm>
      </p:grpSpPr>
      <p:sp>
        <p:nvSpPr>
          <p:cNvPr id="358" name="Google Shape;358;g6e7991204e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9" name="Google Shape;359;g6e7991204e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6e7991204e_0_4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6e7991204e_0_4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Right after prefix and before suffix we had the cut sites for golden gate cloning</a:t>
            </a:r>
            <a:endParaRPr>
              <a:solidFill>
                <a:schemeClr val="dk1"/>
              </a:solidFill>
            </a:endParaRPr>
          </a:p>
          <a:p>
            <a:pPr indent="0" lvl="0" marL="0" rtl="0" algn="l">
              <a:spcBef>
                <a:spcPts val="0"/>
              </a:spcBef>
              <a:spcAft>
                <a:spcPts val="0"/>
              </a:spcAft>
              <a:buNone/>
            </a:pPr>
            <a:r>
              <a:rPr lang="en">
                <a:solidFill>
                  <a:schemeClr val="dk1"/>
                </a:solidFill>
              </a:rPr>
              <a:t>We ordered this construct, cut it at prefix and suffix to insert it into psb1A3</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1" name="Shape 391"/>
        <p:cNvGrpSpPr/>
        <p:nvPr/>
      </p:nvGrpSpPr>
      <p:grpSpPr>
        <a:xfrm>
          <a:off x="0" y="0"/>
          <a:ext cx="0" cy="0"/>
          <a:chOff x="0" y="0"/>
          <a:chExt cx="0" cy="0"/>
        </a:xfrm>
      </p:grpSpPr>
      <p:sp>
        <p:nvSpPr>
          <p:cNvPr id="392" name="Google Shape;392;g6e7991204e_0_4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3" name="Google Shape;393;g6e7991204e_0_4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Nimaya</a:t>
            </a:r>
            <a:endParaRPr b="1">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7c4c6eb631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7c4c6eb631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2" name="Shape 422"/>
        <p:cNvGrpSpPr/>
        <p:nvPr/>
      </p:nvGrpSpPr>
      <p:grpSpPr>
        <a:xfrm>
          <a:off x="0" y="0"/>
          <a:ext cx="0" cy="0"/>
          <a:chOff x="0" y="0"/>
          <a:chExt cx="0" cy="0"/>
        </a:xfrm>
      </p:grpSpPr>
      <p:sp>
        <p:nvSpPr>
          <p:cNvPr id="423" name="Google Shape;423;g7d816c2188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7d816c2188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golden gate reaction worked → white colonies </a:t>
            </a:r>
            <a:endParaRPr/>
          </a:p>
          <a:p>
            <a:pPr indent="0" lvl="0" marL="0" rtl="0" algn="l">
              <a:spcBef>
                <a:spcPts val="0"/>
              </a:spcBef>
              <a:spcAft>
                <a:spcPts val="0"/>
              </a:spcAft>
              <a:buNone/>
            </a:pPr>
            <a:r>
              <a:rPr lang="en"/>
              <a:t>Didn’t work → red colonies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7" name="Shape 427"/>
        <p:cNvGrpSpPr/>
        <p:nvPr/>
      </p:nvGrpSpPr>
      <p:grpSpPr>
        <a:xfrm>
          <a:off x="0" y="0"/>
          <a:ext cx="0" cy="0"/>
          <a:chOff x="0" y="0"/>
          <a:chExt cx="0" cy="0"/>
        </a:xfrm>
      </p:grpSpPr>
      <p:sp>
        <p:nvSpPr>
          <p:cNvPr id="428" name="Google Shape;428;g8339f4730b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9" name="Google Shape;429;g8339f4730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8339f4730b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8339f4730b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you’ve got nucleotides between your insert 1 and insert two.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 since golden gate is a one pot reaction (BsaI and ligase in the same reaction tube) once the inserts ligate together the BsaI could bind to it them and break them apart again (they could ligate back into their original vectors).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8339f4730b_0_6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8339f4730b_0_6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Imagine if insert 1 is the signal peptide sequence and insert 2 is the coding sequence of the gene of interest. The whole thing is going to be one mRNA transcript because it the signal peptide needs to be attached to the rest of the polypeptide chain for it function (the inherent definition of a signal peptide is that its a sequence of amino acids at the n-terminal of a protein that is recognized by the cell to be moved to some location). You could </a:t>
            </a:r>
            <a:r>
              <a:rPr lang="en"/>
              <a:t>alternatively</a:t>
            </a:r>
            <a:r>
              <a:rPr lang="en"/>
              <a:t> imagine these two inserts as being the first half of the polypeptide chain and the second half of the polypeptide chain of ONE protein.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4" name="Shape 524"/>
        <p:cNvGrpSpPr/>
        <p:nvPr/>
      </p:nvGrpSpPr>
      <p:grpSpPr>
        <a:xfrm>
          <a:off x="0" y="0"/>
          <a:ext cx="0" cy="0"/>
          <a:chOff x="0" y="0"/>
          <a:chExt cx="0" cy="0"/>
        </a:xfrm>
      </p:grpSpPr>
      <p:sp>
        <p:nvSpPr>
          <p:cNvPr id="525" name="Google Shape;525;g8339f4730b_0_1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6" name="Google Shape;526;g8339f4730b_0_1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all the reagents are in one tube (BsaI and ligase) it’s possible that after the insert goes in the BsaI acts again and removes the insert from the vector.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7" name="Shape 567"/>
        <p:cNvGrpSpPr/>
        <p:nvPr/>
      </p:nvGrpSpPr>
      <p:grpSpPr>
        <a:xfrm>
          <a:off x="0" y="0"/>
          <a:ext cx="0" cy="0"/>
          <a:chOff x="0" y="0"/>
          <a:chExt cx="0" cy="0"/>
        </a:xfrm>
      </p:grpSpPr>
      <p:sp>
        <p:nvSpPr>
          <p:cNvPr id="568" name="Google Shape;568;g8339f4730b_0_5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9" name="Google Shape;569;g8339f4730b_0_5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mRNA sequence is the same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8339f4730b_0_2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8339f4730b_0_2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1" name="Shape 631"/>
        <p:cNvGrpSpPr/>
        <p:nvPr/>
      </p:nvGrpSpPr>
      <p:grpSpPr>
        <a:xfrm>
          <a:off x="0" y="0"/>
          <a:ext cx="0" cy="0"/>
          <a:chOff x="0" y="0"/>
          <a:chExt cx="0" cy="0"/>
        </a:xfrm>
      </p:grpSpPr>
      <p:sp>
        <p:nvSpPr>
          <p:cNvPr id="632" name="Google Shape;632;g8339f4730b_0_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3" name="Google Shape;633;g8339f4730b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0" name="Shape 670"/>
        <p:cNvGrpSpPr/>
        <p:nvPr/>
      </p:nvGrpSpPr>
      <p:grpSpPr>
        <a:xfrm>
          <a:off x="0" y="0"/>
          <a:ext cx="0" cy="0"/>
          <a:chOff x="0" y="0"/>
          <a:chExt cx="0" cy="0"/>
        </a:xfrm>
      </p:grpSpPr>
      <p:sp>
        <p:nvSpPr>
          <p:cNvPr id="671" name="Google Shape;671;g8339f4730b_0_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2" name="Google Shape;672;g8339f4730b_0_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RFP flipper gets put into pSB1A3 using biobrick prefix and suffix (EcoRi and PstI). The RFP also takes the golden gate recognition sites (BsaI </a:t>
            </a:r>
            <a:r>
              <a:rPr lang="en"/>
              <a:t>restriction</a:t>
            </a:r>
            <a:r>
              <a:rPr lang="en"/>
              <a:t> sites) along with it as it gets cloned into the plasmid. Now the pSB1A3-RFP plasmid is ready for golden gate.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8339f4730b_0_1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5" name="Google Shape;735;g8339f4730b_0_1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Exterior </a:t>
            </a:r>
            <a:endParaRPr/>
          </a:p>
          <a:p>
            <a:pPr indent="-298450" lvl="0" marL="457200" rtl="0" algn="l">
              <a:spcBef>
                <a:spcPts val="0"/>
              </a:spcBef>
              <a:spcAft>
                <a:spcPts val="0"/>
              </a:spcAft>
              <a:buSzPts val="1100"/>
              <a:buAutoNum type="arabicPeriod"/>
            </a:pPr>
            <a:r>
              <a:rPr lang="en"/>
              <a:t>I think golden gate works better if all your individual inserts are in plasmids, and then you digest them out of their respective plasmids and ligate them together into one destination vector (i.e pSB1A3-RFP).</a:t>
            </a:r>
            <a:endParaRPr/>
          </a:p>
          <a:p>
            <a:pPr indent="-298450" lvl="1" marL="914400" rtl="0" algn="l">
              <a:spcBef>
                <a:spcPts val="0"/>
              </a:spcBef>
              <a:spcAft>
                <a:spcPts val="0"/>
              </a:spcAft>
              <a:buSzPts val="1100"/>
              <a:buAutoNum type="alphaLcPeriod"/>
            </a:pPr>
            <a:r>
              <a:rPr lang="en"/>
              <a:t>Destination vector= The plasmid where all the parts come together</a:t>
            </a:r>
            <a:endParaRPr/>
          </a:p>
          <a:p>
            <a:pPr indent="457200" lvl="0" marL="0" rtl="0" algn="l">
              <a:spcBef>
                <a:spcPts val="0"/>
              </a:spcBef>
              <a:spcAft>
                <a:spcPts val="0"/>
              </a:spcAft>
              <a:buNone/>
            </a:pPr>
            <a:r>
              <a:rPr lang="en"/>
              <a:t>Also once you put them in plasmids you have an endless stock of that part (the g-block will run out eventually, whereas a </a:t>
            </a:r>
            <a:endParaRPr/>
          </a:p>
          <a:p>
            <a:pPr indent="457200" lvl="0" marL="0" rtl="0" algn="l">
              <a:spcBef>
                <a:spcPts val="0"/>
              </a:spcBef>
              <a:spcAft>
                <a:spcPts val="0"/>
              </a:spcAft>
              <a:buNone/>
            </a:pPr>
            <a:r>
              <a:rPr lang="en"/>
              <a:t>plasmid you can always propagate in cells)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You would order each of your parts as separate g-blocks from IDT. You would use EcoRI and PstI to clone them into pSB1C3. As they get cloned in they will take their golden gate sites with them.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7d816c2188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7d816c2188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4" name="Shape 834"/>
        <p:cNvGrpSpPr/>
        <p:nvPr/>
      </p:nvGrpSpPr>
      <p:grpSpPr>
        <a:xfrm>
          <a:off x="0" y="0"/>
          <a:ext cx="0" cy="0"/>
          <a:chOff x="0" y="0"/>
          <a:chExt cx="0" cy="0"/>
        </a:xfrm>
      </p:grpSpPr>
      <p:sp>
        <p:nvSpPr>
          <p:cNvPr id="835" name="Google Shape;835;g8339f4730b_0_3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6" name="Google Shape;836;g8339f4730b_0_3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6" name="Shape 936"/>
        <p:cNvGrpSpPr/>
        <p:nvPr/>
      </p:nvGrpSpPr>
      <p:grpSpPr>
        <a:xfrm>
          <a:off x="0" y="0"/>
          <a:ext cx="0" cy="0"/>
          <a:chOff x="0" y="0"/>
          <a:chExt cx="0" cy="0"/>
        </a:xfrm>
      </p:grpSpPr>
      <p:sp>
        <p:nvSpPr>
          <p:cNvPr id="937" name="Google Shape;937;g8339f4730b_0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38" name="Google Shape;938;g8339f4730b_0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Remember, everything is in the same pot. You want to select for the plasmids that have the full assembled inserts, at the end of the reaction you’ll still have some psB1A3-RFP plasmids and some original insert plasmids, you only want to select for the ones that worked, so you use pSB1A3 so you can use </a:t>
            </a:r>
            <a:r>
              <a:rPr lang="en"/>
              <a:t>ampicillin</a:t>
            </a:r>
            <a:r>
              <a:rPr lang="en"/>
              <a:t> to get rid of the remaining pSB1C3 plasmids. And red-white colony screening will help you differentiate between the cells that got pSB1A3-RFP and pSB1A3-your assembled inserts during transformation of the ligation products.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1" name="Shape 991"/>
        <p:cNvGrpSpPr/>
        <p:nvPr/>
      </p:nvGrpSpPr>
      <p:grpSpPr>
        <a:xfrm>
          <a:off x="0" y="0"/>
          <a:ext cx="0" cy="0"/>
          <a:chOff x="0" y="0"/>
          <a:chExt cx="0" cy="0"/>
        </a:xfrm>
      </p:grpSpPr>
      <p:sp>
        <p:nvSpPr>
          <p:cNvPr id="992" name="Google Shape;992;g6e7991204e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3" name="Google Shape;993;g6e7991204e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98" name="Shape 998"/>
        <p:cNvGrpSpPr/>
        <p:nvPr/>
      </p:nvGrpSpPr>
      <p:grpSpPr>
        <a:xfrm>
          <a:off x="0" y="0"/>
          <a:ext cx="0" cy="0"/>
          <a:chOff x="0" y="0"/>
          <a:chExt cx="0" cy="0"/>
        </a:xfrm>
      </p:grpSpPr>
      <p:sp>
        <p:nvSpPr>
          <p:cNvPr id="999" name="Google Shape;999;g7d8f5bae20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0" name="Google Shape;1000;g7d8f5bae20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Micha 203 canadian dollars</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3" name="Shape 1003"/>
        <p:cNvGrpSpPr/>
        <p:nvPr/>
      </p:nvGrpSpPr>
      <p:grpSpPr>
        <a:xfrm>
          <a:off x="0" y="0"/>
          <a:ext cx="0" cy="0"/>
          <a:chOff x="0" y="0"/>
          <a:chExt cx="0" cy="0"/>
        </a:xfrm>
      </p:grpSpPr>
      <p:sp>
        <p:nvSpPr>
          <p:cNvPr id="1004" name="Google Shape;1004;g7d816c2188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5" name="Google Shape;1005;g7d816c2188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Micha</a:t>
            </a:r>
            <a:endParaRPr b="1"/>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9" name="Shape 1009"/>
        <p:cNvGrpSpPr/>
        <p:nvPr/>
      </p:nvGrpSpPr>
      <p:grpSpPr>
        <a:xfrm>
          <a:off x="0" y="0"/>
          <a:ext cx="0" cy="0"/>
          <a:chOff x="0" y="0"/>
          <a:chExt cx="0" cy="0"/>
        </a:xfrm>
      </p:grpSpPr>
      <p:sp>
        <p:nvSpPr>
          <p:cNvPr id="1010" name="Google Shape;1010;g6e7991204e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1" name="Google Shape;1011;g6e7991204e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6" name="Shape 1016"/>
        <p:cNvGrpSpPr/>
        <p:nvPr/>
      </p:nvGrpSpPr>
      <p:grpSpPr>
        <a:xfrm>
          <a:off x="0" y="0"/>
          <a:ext cx="0" cy="0"/>
          <a:chOff x="0" y="0"/>
          <a:chExt cx="0" cy="0"/>
        </a:xfrm>
      </p:grpSpPr>
      <p:sp>
        <p:nvSpPr>
          <p:cNvPr id="1017" name="Google Shape;1017;g6e7991204e_0_2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18" name="Google Shape;1018;g6e7991204e_0_2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3" name="Shape 1023"/>
        <p:cNvGrpSpPr/>
        <p:nvPr/>
      </p:nvGrpSpPr>
      <p:grpSpPr>
        <a:xfrm>
          <a:off x="0" y="0"/>
          <a:ext cx="0" cy="0"/>
          <a:chOff x="0" y="0"/>
          <a:chExt cx="0" cy="0"/>
        </a:xfrm>
      </p:grpSpPr>
      <p:sp>
        <p:nvSpPr>
          <p:cNvPr id="1024" name="Google Shape;1024;g6e7991204e_0_2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5" name="Google Shape;1025;g6e7991204e_0_2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a:p>
            <a:pPr indent="0" lvl="0" marL="0" rtl="0" algn="l">
              <a:spcBef>
                <a:spcPts val="0"/>
              </a:spcBef>
              <a:spcAft>
                <a:spcPts val="0"/>
              </a:spcAft>
              <a:buNone/>
            </a:pPr>
            <a:r>
              <a:rPr lang="en"/>
              <a:t>Can be done as a one step isothermal process allowing for assembly of 5 parts</a:t>
            </a:r>
            <a:endParaRPr/>
          </a:p>
          <a:p>
            <a:pPr indent="0" lvl="0" marL="0" rtl="0" algn="l">
              <a:spcBef>
                <a:spcPts val="0"/>
              </a:spcBef>
              <a:spcAft>
                <a:spcPts val="0"/>
              </a:spcAft>
              <a:buNone/>
            </a:pPr>
            <a:r>
              <a:rPr lang="en"/>
              <a:t>Or as a two-step process occuring in the same tube, with stage one at one temperature, and stage two at another (after addition of a different mastermix) which allows assembly of 15 parts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source: </a:t>
            </a:r>
            <a:r>
              <a:rPr lang="en" u="sng">
                <a:solidFill>
                  <a:schemeClr val="hlink"/>
                </a:solidFill>
                <a:hlinkClick r:id="rId2"/>
              </a:rPr>
              <a:t>http://www.genomecompiler.com/1-2-3-cloning-with-gibson-assembly/</a:t>
            </a:r>
            <a:r>
              <a:rPr lang="en"/>
              <a:t>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7" name="Shape 1037"/>
        <p:cNvGrpSpPr/>
        <p:nvPr/>
      </p:nvGrpSpPr>
      <p:grpSpPr>
        <a:xfrm>
          <a:off x="0" y="0"/>
          <a:ext cx="0" cy="0"/>
          <a:chOff x="0" y="0"/>
          <a:chExt cx="0" cy="0"/>
        </a:xfrm>
      </p:grpSpPr>
      <p:sp>
        <p:nvSpPr>
          <p:cNvPr id="1038" name="Google Shape;1038;g6e7991204e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9" name="Google Shape;1039;g6e7991204e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 </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Domesticate means removing restriction sites within the vector/sequence. </a:t>
            </a:r>
            <a:endParaRPr>
              <a:solidFill>
                <a:schemeClr val="dk1"/>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4" name="Shape 1044"/>
        <p:cNvGrpSpPr/>
        <p:nvPr/>
      </p:nvGrpSpPr>
      <p:grpSpPr>
        <a:xfrm>
          <a:off x="0" y="0"/>
          <a:ext cx="0" cy="0"/>
          <a:chOff x="0" y="0"/>
          <a:chExt cx="0" cy="0"/>
        </a:xfrm>
      </p:grpSpPr>
      <p:sp>
        <p:nvSpPr>
          <p:cNvPr id="1045" name="Google Shape;1045;g6e7991204e_0_3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6" name="Google Shape;1046;g6e7991204e_0_3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7c4c6eb631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7c4c6eb631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1" name="Shape 1051"/>
        <p:cNvGrpSpPr/>
        <p:nvPr/>
      </p:nvGrpSpPr>
      <p:grpSpPr>
        <a:xfrm>
          <a:off x="0" y="0"/>
          <a:ext cx="0" cy="0"/>
          <a:chOff x="0" y="0"/>
          <a:chExt cx="0" cy="0"/>
        </a:xfrm>
      </p:grpSpPr>
      <p:sp>
        <p:nvSpPr>
          <p:cNvPr id="1052" name="Google Shape;1052;g7d8f5bae20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3" name="Google Shape;1053;g7d8f5bae20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https://www.youtube.com/watch?v=tlVbf5fXhp4</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56" name="Shape 1056"/>
        <p:cNvGrpSpPr/>
        <p:nvPr/>
      </p:nvGrpSpPr>
      <p:grpSpPr>
        <a:xfrm>
          <a:off x="0" y="0"/>
          <a:ext cx="0" cy="0"/>
          <a:chOff x="0" y="0"/>
          <a:chExt cx="0" cy="0"/>
        </a:xfrm>
      </p:grpSpPr>
      <p:sp>
        <p:nvSpPr>
          <p:cNvPr id="1057" name="Google Shape;1057;g7d816c2188_0_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8" name="Google Shape;1058;g7d816c2188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https://www.youtube.com/watch?v=tlVbf5fXhp4</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2" name="Shape 1062"/>
        <p:cNvGrpSpPr/>
        <p:nvPr/>
      </p:nvGrpSpPr>
      <p:grpSpPr>
        <a:xfrm>
          <a:off x="0" y="0"/>
          <a:ext cx="0" cy="0"/>
          <a:chOff x="0" y="0"/>
          <a:chExt cx="0" cy="0"/>
        </a:xfrm>
      </p:grpSpPr>
      <p:sp>
        <p:nvSpPr>
          <p:cNvPr id="1063" name="Google Shape;1063;g7d816c2188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4" name="Google Shape;1064;g7d816c2188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7" name="Shape 1067"/>
        <p:cNvGrpSpPr/>
        <p:nvPr/>
      </p:nvGrpSpPr>
      <p:grpSpPr>
        <a:xfrm>
          <a:off x="0" y="0"/>
          <a:ext cx="0" cy="0"/>
          <a:chOff x="0" y="0"/>
          <a:chExt cx="0" cy="0"/>
        </a:xfrm>
      </p:grpSpPr>
      <p:sp>
        <p:nvSpPr>
          <p:cNvPr id="1068" name="Google Shape;1068;g6e7991204e_0_3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9" name="Google Shape;1069;g6e7991204e_0_3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4" name="Shape 1074"/>
        <p:cNvGrpSpPr/>
        <p:nvPr/>
      </p:nvGrpSpPr>
      <p:grpSpPr>
        <a:xfrm>
          <a:off x="0" y="0"/>
          <a:ext cx="0" cy="0"/>
          <a:chOff x="0" y="0"/>
          <a:chExt cx="0" cy="0"/>
        </a:xfrm>
      </p:grpSpPr>
      <p:sp>
        <p:nvSpPr>
          <p:cNvPr id="1075" name="Google Shape;1075;g6e7991204e_0_3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76" name="Google Shape;1076;g6e7991204e_0_3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1" name="Shape 1081"/>
        <p:cNvGrpSpPr/>
        <p:nvPr/>
      </p:nvGrpSpPr>
      <p:grpSpPr>
        <a:xfrm>
          <a:off x="0" y="0"/>
          <a:ext cx="0" cy="0"/>
          <a:chOff x="0" y="0"/>
          <a:chExt cx="0" cy="0"/>
        </a:xfrm>
      </p:grpSpPr>
      <p:sp>
        <p:nvSpPr>
          <p:cNvPr id="1082" name="Google Shape;1082;g7d816c2188_0_1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3" name="Google Shape;1083;g7d816c2188_0_1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3" name="Shape 1093"/>
        <p:cNvGrpSpPr/>
        <p:nvPr/>
      </p:nvGrpSpPr>
      <p:grpSpPr>
        <a:xfrm>
          <a:off x="0" y="0"/>
          <a:ext cx="0" cy="0"/>
          <a:chOff x="0" y="0"/>
          <a:chExt cx="0" cy="0"/>
        </a:xfrm>
      </p:grpSpPr>
      <p:sp>
        <p:nvSpPr>
          <p:cNvPr id="1094" name="Google Shape;1094;g7c4c6eb631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5" name="Google Shape;1095;g7c4c6eb631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8" name="Shape 1098"/>
        <p:cNvGrpSpPr/>
        <p:nvPr/>
      </p:nvGrpSpPr>
      <p:grpSpPr>
        <a:xfrm>
          <a:off x="0" y="0"/>
          <a:ext cx="0" cy="0"/>
          <a:chOff x="0" y="0"/>
          <a:chExt cx="0" cy="0"/>
        </a:xfrm>
      </p:grpSpPr>
      <p:sp>
        <p:nvSpPr>
          <p:cNvPr id="1099" name="Google Shape;1099;g76abea72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0" name="Google Shape;1100;g76abea72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HP Presentations:</a:t>
            </a:r>
            <a:endParaRPr/>
          </a:p>
          <a:p>
            <a:pPr indent="0" lvl="0" marL="0" rtl="0" algn="l">
              <a:spcBef>
                <a:spcPts val="0"/>
              </a:spcBef>
              <a:spcAft>
                <a:spcPts val="0"/>
              </a:spcAft>
              <a:buNone/>
            </a:pPr>
            <a:r>
              <a:rPr lang="en"/>
              <a:t>Jadon, Randy, Anika, Andrew, micha Cow herpes</a:t>
            </a:r>
            <a:endParaRPr/>
          </a:p>
          <a:p>
            <a:pPr indent="0" lvl="0" marL="0" rtl="0" algn="l">
              <a:spcBef>
                <a:spcPts val="0"/>
              </a:spcBef>
              <a:spcAft>
                <a:spcPts val="0"/>
              </a:spcAft>
              <a:buNone/>
            </a:pPr>
            <a:r>
              <a:rPr lang="en"/>
              <a:t>Arshia, Mac, Cedric, nimaya  Milk hormone</a:t>
            </a:r>
            <a:endParaRPr/>
          </a:p>
          <a:p>
            <a:pPr indent="0" lvl="0" marL="0" rtl="0" algn="l">
              <a:spcBef>
                <a:spcPts val="0"/>
              </a:spcBef>
              <a:spcAft>
                <a:spcPts val="0"/>
              </a:spcAft>
              <a:buNone/>
            </a:pPr>
            <a:r>
              <a:rPr lang="en"/>
              <a:t>Allison, Alexa, Simran, Sravya Biomining</a:t>
            </a:r>
            <a:endParaRPr/>
          </a:p>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6" name="Shape 1106"/>
        <p:cNvGrpSpPr/>
        <p:nvPr/>
      </p:nvGrpSpPr>
      <p:grpSpPr>
        <a:xfrm>
          <a:off x="0" y="0"/>
          <a:ext cx="0" cy="0"/>
          <a:chOff x="0" y="0"/>
          <a:chExt cx="0" cy="0"/>
        </a:xfrm>
      </p:grpSpPr>
      <p:sp>
        <p:nvSpPr>
          <p:cNvPr id="1107" name="Google Shape;1107;g76abea7277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8" name="Google Shape;1108;g76abea7277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2" name="Shape 1112"/>
        <p:cNvGrpSpPr/>
        <p:nvPr/>
      </p:nvGrpSpPr>
      <p:grpSpPr>
        <a:xfrm>
          <a:off x="0" y="0"/>
          <a:ext cx="0" cy="0"/>
          <a:chOff x="0" y="0"/>
          <a:chExt cx="0" cy="0"/>
        </a:xfrm>
      </p:grpSpPr>
      <p:sp>
        <p:nvSpPr>
          <p:cNvPr id="1113" name="Google Shape;1113;g7c4c6eb631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4" name="Google Shape;1114;g7c4c6eb63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7d816c2188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7d816c2188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7d816c2188_0_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7d816c2188_0_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6e7991204e_0_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6e7991204e_0_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useful to save money and time before sending DNA samples to be sequenced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For your interest: pIP stands for “plasmid Imaginary Plasmid”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Nimaya</a:t>
            </a:r>
            <a:endParaRPr b="1"/>
          </a:p>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3" name="Shape 153"/>
        <p:cNvGrpSpPr/>
        <p:nvPr/>
      </p:nvGrpSpPr>
      <p:grpSpPr>
        <a:xfrm>
          <a:off x="0" y="0"/>
          <a:ext cx="0" cy="0"/>
          <a:chOff x="0" y="0"/>
          <a:chExt cx="0" cy="0"/>
        </a:xfrm>
      </p:grpSpPr>
      <p:sp>
        <p:nvSpPr>
          <p:cNvPr id="154" name="Google Shape;154;g7d816c1c38_1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5" name="Google Shape;155;g7d816c1c38_1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1. What fragments would you get for both orientations if you were to digest with PstI, EcoRI, EcoRI + SacI?</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2. Fill in the blanks for the right-side (reverse) plasmid based on the locations of the restriction sites on the left-side (forward) plasmid.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Answers:</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Following digestions (fragment direction in plasmid):</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PstI (forward): (1849-322) 1527,  (5958-1527) 4431</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PstI (reverse): 881, 5077</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EcoRI (forward): 1506, 4452</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EcoRI (reverse): 2336, 3622</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EcoRI + SacI (forward): 1111, 1506, 3341</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 EcoRI + SacI (reverse): 1111, 1225, 3622</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5" name="Google Shape;65;p16"/>
          <p:cNvPicPr preferRelativeResize="0"/>
          <p:nvPr/>
        </p:nvPicPr>
        <p:blipFill>
          <a:blip r:embed="rId2">
            <a:alphaModFix amt="81000"/>
          </a:blip>
          <a:stretch>
            <a:fillRect/>
          </a:stretch>
        </p:blipFill>
        <p:spPr>
          <a:xfrm>
            <a:off x="7954000" y="4371725"/>
            <a:ext cx="1116951" cy="70667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6" name="Shape 66"/>
        <p:cNvGrpSpPr/>
        <p:nvPr/>
      </p:nvGrpSpPr>
      <p:grpSpPr>
        <a:xfrm>
          <a:off x="0" y="0"/>
          <a:ext cx="0" cy="0"/>
          <a:chOff x="0" y="0"/>
          <a:chExt cx="0" cy="0"/>
        </a:xfrm>
      </p:grpSpPr>
      <p:sp>
        <p:nvSpPr>
          <p:cNvPr id="67" name="Google Shape;67;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 name="Google Shape;68;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 name="Google Shape;73;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4" name="Shape 74"/>
        <p:cNvGrpSpPr/>
        <p:nvPr/>
      </p:nvGrpSpPr>
      <p:grpSpPr>
        <a:xfrm>
          <a:off x="0" y="0"/>
          <a:ext cx="0" cy="0"/>
          <a:chOff x="0" y="0"/>
          <a:chExt cx="0" cy="0"/>
        </a:xfrm>
      </p:grpSpPr>
      <p:sp>
        <p:nvSpPr>
          <p:cNvPr id="75" name="Google Shape;75;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6" name="Google Shape;76;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7" name="Google Shape;77;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8" name="Shape 78"/>
        <p:cNvGrpSpPr/>
        <p:nvPr/>
      </p:nvGrpSpPr>
      <p:grpSpPr>
        <a:xfrm>
          <a:off x="0" y="0"/>
          <a:ext cx="0" cy="0"/>
          <a:chOff x="0" y="0"/>
          <a:chExt cx="0" cy="0"/>
        </a:xfrm>
      </p:grpSpPr>
      <p:sp>
        <p:nvSpPr>
          <p:cNvPr id="79" name="Google Shape;79;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0" name="Google Shape;80;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1" name="Shape 81"/>
        <p:cNvGrpSpPr/>
        <p:nvPr/>
      </p:nvGrpSpPr>
      <p:grpSpPr>
        <a:xfrm>
          <a:off x="0" y="0"/>
          <a:ext cx="0" cy="0"/>
          <a:chOff x="0" y="0"/>
          <a:chExt cx="0" cy="0"/>
        </a:xfrm>
      </p:grpSpPr>
      <p:sp>
        <p:nvSpPr>
          <p:cNvPr id="82" name="Google Shape;82;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4" name="Google Shape;84;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5" name="Google Shape;85;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6" name="Google Shape;86;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7" name="Shape 87"/>
        <p:cNvGrpSpPr/>
        <p:nvPr/>
      </p:nvGrpSpPr>
      <p:grpSpPr>
        <a:xfrm>
          <a:off x="0" y="0"/>
          <a:ext cx="0" cy="0"/>
          <a:chOff x="0" y="0"/>
          <a:chExt cx="0" cy="0"/>
        </a:xfrm>
      </p:grpSpPr>
      <p:sp>
        <p:nvSpPr>
          <p:cNvPr id="88" name="Google Shape;88;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9" name="Google Shape;89;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0" name="Shape 90"/>
        <p:cNvGrpSpPr/>
        <p:nvPr/>
      </p:nvGrpSpPr>
      <p:grpSpPr>
        <a:xfrm>
          <a:off x="0" y="0"/>
          <a:ext cx="0" cy="0"/>
          <a:chOff x="0" y="0"/>
          <a:chExt cx="0" cy="0"/>
        </a:xfrm>
      </p:grpSpPr>
      <p:sp>
        <p:nvSpPr>
          <p:cNvPr id="91" name="Google Shape;91;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2" name="Google Shape;92;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3" name="Google Shape;93;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4" name="Shape 94"/>
        <p:cNvGrpSpPr/>
        <p:nvPr/>
      </p:nvGrpSpPr>
      <p:grpSpPr>
        <a:xfrm>
          <a:off x="0" y="0"/>
          <a:ext cx="0" cy="0"/>
          <a:chOff x="0" y="0"/>
          <a:chExt cx="0" cy="0"/>
        </a:xfrm>
      </p:grpSpPr>
      <p:sp>
        <p:nvSpPr>
          <p:cNvPr id="95" name="Google Shape;95;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hyperlink" Target="http://www.youtube.com/watch?v=MvcG5ViJlVg" TargetMode="External"/><Relationship Id="rId4" Type="http://schemas.openxmlformats.org/officeDocument/2006/relationships/image" Target="../media/image5.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1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5.xml"/><Relationship Id="rId3" Type="http://schemas.openxmlformats.org/officeDocument/2006/relationships/image" Target="../media/image9.png"/><Relationship Id="rId4"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6.xml"/><Relationship Id="rId3" Type="http://schemas.openxmlformats.org/officeDocument/2006/relationships/image" Target="../media/image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 Id="rId3" Type="http://schemas.openxmlformats.org/officeDocument/2006/relationships/image" Target="../media/image1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4.png"/><Relationship Id="rId6" Type="http://schemas.openxmlformats.org/officeDocument/2006/relationships/image" Target="../media/image15.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 Id="rId3" Type="http://schemas.openxmlformats.org/officeDocument/2006/relationships/image" Target="../media/image22.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 Id="rId3" Type="http://schemas.openxmlformats.org/officeDocument/2006/relationships/image" Target="../media/image18.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 Id="rId3" Type="http://schemas.openxmlformats.org/officeDocument/2006/relationships/image" Target="../media/image21.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 Id="rId3" Type="http://schemas.openxmlformats.org/officeDocument/2006/relationships/hyperlink" Target="http://www.youtube.com/watch?v=tlVbf5fXhp4" TargetMode="External"/><Relationship Id="rId4" Type="http://schemas.openxmlformats.org/officeDocument/2006/relationships/image" Target="../media/image19.jp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5.xml"/><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4.png"/><Relationship Id="rId6" Type="http://schemas.openxmlformats.org/officeDocument/2006/relationships/image" Target="../media/image15.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7.xml"/><Relationship Id="rId3" Type="http://schemas.openxmlformats.org/officeDocument/2006/relationships/image" Target="../media/image20.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25"/>
          <p:cNvPicPr preferRelativeResize="0"/>
          <p:nvPr/>
        </p:nvPicPr>
        <p:blipFill>
          <a:blip r:embed="rId3">
            <a:alphaModFix/>
          </a:blip>
          <a:stretch>
            <a:fillRect/>
          </a:stretch>
        </p:blipFill>
        <p:spPr>
          <a:xfrm>
            <a:off x="5619749" y="4173275"/>
            <a:ext cx="3261300" cy="808375"/>
          </a:xfrm>
          <a:prstGeom prst="rect">
            <a:avLst/>
          </a:prstGeom>
          <a:noFill/>
          <a:ln>
            <a:noFill/>
          </a:ln>
        </p:spPr>
      </p:pic>
      <p:sp>
        <p:nvSpPr>
          <p:cNvPr id="101" name="Google Shape;101;p25"/>
          <p:cNvSpPr txBox="1"/>
          <p:nvPr/>
        </p:nvSpPr>
        <p:spPr>
          <a:xfrm>
            <a:off x="262950" y="2029800"/>
            <a:ext cx="8618100" cy="1083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chemeClr val="accent5"/>
                </a:solidFill>
                <a:latin typeface="Josefin Sans"/>
                <a:ea typeface="Josefin Sans"/>
                <a:cs typeface="Josefin Sans"/>
                <a:sym typeface="Josefin Sans"/>
              </a:rPr>
              <a:t>Genetic Circuits III</a:t>
            </a:r>
            <a:endParaRPr sz="4800">
              <a:solidFill>
                <a:schemeClr val="accent5"/>
              </a:solidFill>
              <a:latin typeface="Josefin Sans"/>
              <a:ea typeface="Josefin Sans"/>
              <a:cs typeface="Josefin Sans"/>
              <a:sym typeface="Josefin Sans"/>
            </a:endParaRPr>
          </a:p>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February 24</a:t>
            </a:r>
            <a:r>
              <a:rPr lang="en">
                <a:solidFill>
                  <a:schemeClr val="accent5"/>
                </a:solidFill>
                <a:latin typeface="Josefin Sans"/>
                <a:ea typeface="Josefin Sans"/>
                <a:cs typeface="Josefin Sans"/>
                <a:sym typeface="Josefin Sans"/>
              </a:rPr>
              <a:t>, 2020</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207" name="Shape 207"/>
        <p:cNvGrpSpPr/>
        <p:nvPr/>
      </p:nvGrpSpPr>
      <p:grpSpPr>
        <a:xfrm>
          <a:off x="0" y="0"/>
          <a:ext cx="0" cy="0"/>
          <a:chOff x="0" y="0"/>
          <a:chExt cx="0" cy="0"/>
        </a:xfrm>
      </p:grpSpPr>
      <p:sp>
        <p:nvSpPr>
          <p:cNvPr id="208" name="Google Shape;208;p34"/>
          <p:cNvSpPr txBox="1"/>
          <p:nvPr/>
        </p:nvSpPr>
        <p:spPr>
          <a:xfrm>
            <a:off x="83100" y="1516800"/>
            <a:ext cx="90609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000">
                <a:solidFill>
                  <a:srgbClr val="FFFFFF"/>
                </a:solidFill>
                <a:latin typeface="Josefin Sans"/>
                <a:ea typeface="Josefin Sans"/>
                <a:cs typeface="Josefin Sans"/>
                <a:sym typeface="Josefin Sans"/>
              </a:rPr>
              <a:t>2. α-complementation</a:t>
            </a:r>
            <a:endParaRPr sz="7000">
              <a:solidFill>
                <a:srgbClr val="FFFFFF"/>
              </a:solidFill>
              <a:latin typeface="Josefin Sans"/>
              <a:ea typeface="Josefin Sans"/>
              <a:cs typeface="Josefin Sans"/>
              <a:sym typeface="Josefin Sans"/>
            </a:endParaRPr>
          </a:p>
        </p:txBody>
      </p:sp>
      <p:sp>
        <p:nvSpPr>
          <p:cNvPr id="209" name="Google Shape;209;p34"/>
          <p:cNvSpPr txBox="1"/>
          <p:nvPr/>
        </p:nvSpPr>
        <p:spPr>
          <a:xfrm>
            <a:off x="1742200" y="4014350"/>
            <a:ext cx="59853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Utilizing lac operon mechanisms to screen your plasmid through blue/white colony phenotypes.</a:t>
            </a:r>
            <a:endParaRPr>
              <a:latin typeface="Josefin Sans"/>
              <a:ea typeface="Josefin Sans"/>
              <a:cs typeface="Josefin Sans"/>
              <a:sym typeface="Josefi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35"/>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α-Complementation</a:t>
            </a:r>
            <a:endParaRPr sz="3000">
              <a:solidFill>
                <a:srgbClr val="00A1B2"/>
              </a:solidFill>
              <a:latin typeface="Josefin Sans"/>
              <a:ea typeface="Josefin Sans"/>
              <a:cs typeface="Josefin Sans"/>
              <a:sym typeface="Josefin Sans"/>
            </a:endParaRPr>
          </a:p>
        </p:txBody>
      </p:sp>
      <p:sp>
        <p:nvSpPr>
          <p:cNvPr id="215" name="Google Shape;215;p35"/>
          <p:cNvSpPr txBox="1"/>
          <p:nvPr/>
        </p:nvSpPr>
        <p:spPr>
          <a:xfrm>
            <a:off x="311700" y="1210275"/>
            <a:ext cx="8520600" cy="376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dk1"/>
                </a:solidFill>
                <a:latin typeface="Josefin Sans"/>
                <a:ea typeface="Josefin Sans"/>
                <a:cs typeface="Josefin Sans"/>
                <a:sym typeface="Josefin Sans"/>
              </a:rPr>
              <a:t>Remember the </a:t>
            </a:r>
            <a:r>
              <a:rPr i="1" lang="en" sz="2400">
                <a:solidFill>
                  <a:schemeClr val="dk1"/>
                </a:solidFill>
                <a:latin typeface="Josefin Sans"/>
                <a:ea typeface="Josefin Sans"/>
                <a:cs typeface="Josefin Sans"/>
                <a:sym typeface="Josefin Sans"/>
              </a:rPr>
              <a:t>lac </a:t>
            </a:r>
            <a:r>
              <a:rPr lang="en" sz="2400">
                <a:solidFill>
                  <a:schemeClr val="dk1"/>
                </a:solidFill>
                <a:latin typeface="Josefin Sans"/>
                <a:ea typeface="Josefin Sans"/>
                <a:cs typeface="Josefin Sans"/>
                <a:sym typeface="Josefin Sans"/>
              </a:rPr>
              <a:t>operon?</a:t>
            </a:r>
            <a:endParaRPr sz="2400">
              <a:solidFill>
                <a:schemeClr val="dk1"/>
              </a:solidFill>
              <a:latin typeface="Josefin Sans"/>
              <a:ea typeface="Josefin Sans"/>
              <a:cs typeface="Josefin Sans"/>
              <a:sym typeface="Josefin Sans"/>
            </a:endParaRPr>
          </a:p>
          <a:p>
            <a:pPr indent="-342900" lvl="0" marL="457200" rtl="0" algn="l">
              <a:lnSpc>
                <a:spcPct val="115000"/>
              </a:lnSpc>
              <a:spcBef>
                <a:spcPts val="1600"/>
              </a:spcBef>
              <a:spcAft>
                <a:spcPts val="0"/>
              </a:spcAft>
              <a:buClr>
                <a:schemeClr val="dk1"/>
              </a:buClr>
              <a:buSzPts val="1800"/>
              <a:buFont typeface="Josefin Sans"/>
              <a:buChar char="●"/>
            </a:pPr>
            <a:r>
              <a:rPr i="1" lang="en" sz="1800">
                <a:solidFill>
                  <a:schemeClr val="dk1"/>
                </a:solidFill>
                <a:latin typeface="Josefin Sans"/>
                <a:ea typeface="Josefin Sans"/>
                <a:cs typeface="Josefin Sans"/>
                <a:sym typeface="Josefin Sans"/>
              </a:rPr>
              <a:t>lacZ</a:t>
            </a:r>
            <a:r>
              <a:rPr lang="en" sz="1800">
                <a:solidFill>
                  <a:schemeClr val="dk1"/>
                </a:solidFill>
                <a:latin typeface="Josefin Sans"/>
                <a:ea typeface="Josefin Sans"/>
                <a:cs typeface="Josefin Sans"/>
                <a:sym typeface="Josefin Sans"/>
              </a:rPr>
              <a:t> gene encodes β-galactosidase (homotetramer)</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solidFill>
                  <a:schemeClr val="dk1"/>
                </a:solidFill>
                <a:latin typeface="Josefin Sans"/>
                <a:ea typeface="Josefin Sans"/>
                <a:cs typeface="Josefin Sans"/>
                <a:sym typeface="Josefin Sans"/>
              </a:rPr>
              <a:t>When lactose or IPTG present, β-galactosidase is expressed and can cleave colourless X-gal to a </a:t>
            </a:r>
            <a:r>
              <a:rPr lang="en" sz="1800">
                <a:solidFill>
                  <a:srgbClr val="0000FF"/>
                </a:solidFill>
                <a:latin typeface="Josefin Sans"/>
                <a:ea typeface="Josefin Sans"/>
                <a:cs typeface="Josefin Sans"/>
                <a:sym typeface="Josefin Sans"/>
              </a:rPr>
              <a:t>blue</a:t>
            </a:r>
            <a:r>
              <a:rPr lang="en" sz="1800">
                <a:solidFill>
                  <a:schemeClr val="dk1"/>
                </a:solidFill>
                <a:latin typeface="Josefin Sans"/>
                <a:ea typeface="Josefin Sans"/>
                <a:cs typeface="Josefin Sans"/>
                <a:sym typeface="Josefin Sans"/>
              </a:rPr>
              <a:t> substrate</a:t>
            </a:r>
            <a:endParaRPr sz="1800">
              <a:solidFill>
                <a:schemeClr val="dk1"/>
              </a:solidFill>
              <a:latin typeface="Josefin Sans"/>
              <a:ea typeface="Josefin Sans"/>
              <a:cs typeface="Josefin Sans"/>
              <a:sym typeface="Josefin Sans"/>
            </a:endParaRPr>
          </a:p>
          <a:p>
            <a:pPr indent="0" lvl="0" marL="914400" rtl="0" algn="l">
              <a:lnSpc>
                <a:spcPct val="115000"/>
              </a:lnSpc>
              <a:spcBef>
                <a:spcPts val="10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200000"/>
              </a:lnSpc>
              <a:spcBef>
                <a:spcPts val="1000"/>
              </a:spcBef>
              <a:spcAft>
                <a:spcPts val="1000"/>
              </a:spcAft>
              <a:buNone/>
            </a:pPr>
            <a:r>
              <a:rPr lang="en" sz="1800">
                <a:solidFill>
                  <a:schemeClr val="dk1"/>
                </a:solidFill>
                <a:latin typeface="Josefin Sans"/>
                <a:ea typeface="Josefin Sans"/>
                <a:cs typeface="Josefin Sans"/>
                <a:sym typeface="Josefin Sans"/>
              </a:rPr>
              <a:t>System has been adapted for blue-white colony screening in some vectors</a:t>
            </a:r>
            <a:endParaRPr sz="1800">
              <a:solidFill>
                <a:schemeClr val="dk1"/>
              </a:solidFill>
              <a:latin typeface="Josefin Sans"/>
              <a:ea typeface="Josefin Sans"/>
              <a:cs typeface="Josefin Sans"/>
              <a:sym typeface="Josefi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9" name="Shape 219"/>
        <p:cNvGrpSpPr/>
        <p:nvPr/>
      </p:nvGrpSpPr>
      <p:grpSpPr>
        <a:xfrm>
          <a:off x="0" y="0"/>
          <a:ext cx="0" cy="0"/>
          <a:chOff x="0" y="0"/>
          <a:chExt cx="0" cy="0"/>
        </a:xfrm>
      </p:grpSpPr>
      <p:sp>
        <p:nvSpPr>
          <p:cNvPr id="220" name="Google Shape;220;p36"/>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α-Complementation</a:t>
            </a:r>
            <a:endParaRPr sz="3000">
              <a:solidFill>
                <a:srgbClr val="00A1B2"/>
              </a:solidFill>
              <a:latin typeface="Josefin Sans"/>
              <a:ea typeface="Josefin Sans"/>
              <a:cs typeface="Josefin Sans"/>
              <a:sym typeface="Josefin Sans"/>
            </a:endParaRPr>
          </a:p>
        </p:txBody>
      </p:sp>
      <p:sp>
        <p:nvSpPr>
          <p:cNvPr id="221" name="Google Shape;221;p36"/>
          <p:cNvSpPr txBox="1"/>
          <p:nvPr/>
        </p:nvSpPr>
        <p:spPr>
          <a:xfrm>
            <a:off x="3719000" y="1075250"/>
            <a:ext cx="5113200" cy="37665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Some strains of </a:t>
            </a:r>
            <a:r>
              <a:rPr i="1" lang="en" sz="1700">
                <a:solidFill>
                  <a:schemeClr val="dk1"/>
                </a:solidFill>
                <a:latin typeface="Josefin Sans"/>
                <a:ea typeface="Josefin Sans"/>
                <a:cs typeface="Josefin Sans"/>
                <a:sym typeface="Josefin Sans"/>
              </a:rPr>
              <a:t>E. coli </a:t>
            </a:r>
            <a:r>
              <a:rPr lang="en" sz="1700">
                <a:solidFill>
                  <a:schemeClr val="dk1"/>
                </a:solidFill>
                <a:latin typeface="Josefin Sans"/>
                <a:ea typeface="Josefin Sans"/>
                <a:cs typeface="Josefin Sans"/>
                <a:sym typeface="Josefin Sans"/>
              </a:rPr>
              <a:t>(like DH5α) encode the ω-fragment of </a:t>
            </a:r>
            <a:r>
              <a:rPr i="1" lang="en" sz="1700">
                <a:solidFill>
                  <a:schemeClr val="dk1"/>
                </a:solidFill>
                <a:latin typeface="Josefin Sans"/>
                <a:ea typeface="Josefin Sans"/>
                <a:cs typeface="Josefin Sans"/>
                <a:sym typeface="Josefin Sans"/>
              </a:rPr>
              <a:t>lacZ</a:t>
            </a:r>
            <a:r>
              <a:rPr lang="en" sz="1700">
                <a:solidFill>
                  <a:schemeClr val="dk1"/>
                </a:solidFill>
                <a:latin typeface="Josefin Sans"/>
                <a:ea typeface="Josefin Sans"/>
                <a:cs typeface="Josefin Sans"/>
                <a:sym typeface="Josefin Sans"/>
              </a:rPr>
              <a:t> in their genome </a:t>
            </a:r>
            <a:endParaRPr sz="1700">
              <a:solidFill>
                <a:schemeClr val="dk1"/>
              </a:solidFill>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46 residues at N-terminal end are deleted</a:t>
            </a:r>
            <a:endParaRPr sz="1700">
              <a:solidFill>
                <a:schemeClr val="dk1"/>
              </a:solidFill>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Cannot form tetramer and is therefore not functional</a:t>
            </a:r>
            <a:endParaRPr sz="1700">
              <a:solidFill>
                <a:schemeClr val="dk1"/>
              </a:solidFill>
              <a:latin typeface="Josefin Sans"/>
              <a:ea typeface="Josefin Sans"/>
              <a:cs typeface="Josefin Sans"/>
              <a:sym typeface="Josefin Sans"/>
            </a:endParaRPr>
          </a:p>
          <a:p>
            <a:pPr indent="-336550" lvl="0" marL="457200" rtl="0" algn="l">
              <a:lnSpc>
                <a:spcPct val="115000"/>
              </a:lnSpc>
              <a:spcBef>
                <a:spcPts val="100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Some vectors contain the α-fragment of </a:t>
            </a:r>
            <a:r>
              <a:rPr i="1" lang="en" sz="1700">
                <a:solidFill>
                  <a:schemeClr val="dk1"/>
                </a:solidFill>
                <a:latin typeface="Josefin Sans"/>
                <a:ea typeface="Josefin Sans"/>
                <a:cs typeface="Josefin Sans"/>
                <a:sym typeface="Josefin Sans"/>
              </a:rPr>
              <a:t>lacZ</a:t>
            </a:r>
            <a:endParaRPr i="1" sz="1700">
              <a:solidFill>
                <a:schemeClr val="dk1"/>
              </a:solidFill>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α-fragment can ‘compliment’ the ω-fragment, allowing for tetramer formation (making β-galactosidase functional)</a:t>
            </a:r>
            <a:endParaRPr i="1" sz="17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rPr lang="en" sz="1700">
                <a:solidFill>
                  <a:schemeClr val="dk1"/>
                </a:solidFill>
                <a:latin typeface="Josefin Sans"/>
                <a:ea typeface="Josefin Sans"/>
                <a:cs typeface="Josefin Sans"/>
                <a:sym typeface="Josefin Sans"/>
              </a:rPr>
              <a:t> </a:t>
            </a:r>
            <a:endParaRPr sz="17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1000"/>
              </a:spcAft>
              <a:buNone/>
            </a:pPr>
            <a:r>
              <a:t/>
            </a:r>
            <a:endParaRPr sz="1700">
              <a:solidFill>
                <a:schemeClr val="dk1"/>
              </a:solidFill>
              <a:latin typeface="Josefin Sans"/>
              <a:ea typeface="Josefin Sans"/>
              <a:cs typeface="Josefin Sans"/>
              <a:sym typeface="Josefin Sans"/>
            </a:endParaRPr>
          </a:p>
        </p:txBody>
      </p:sp>
      <p:sp>
        <p:nvSpPr>
          <p:cNvPr id="222" name="Google Shape;222;p36"/>
          <p:cNvSpPr/>
          <p:nvPr/>
        </p:nvSpPr>
        <p:spPr>
          <a:xfrm rot="2083534">
            <a:off x="2246189" y="1525444"/>
            <a:ext cx="607746" cy="298171"/>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p36"/>
          <p:cNvSpPr txBox="1"/>
          <p:nvPr/>
        </p:nvSpPr>
        <p:spPr>
          <a:xfrm>
            <a:off x="245525" y="4570800"/>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2200">
                <a:latin typeface="Josefin Sans"/>
                <a:ea typeface="Josefin Sans"/>
                <a:cs typeface="Josefin Sans"/>
                <a:sym typeface="Josefin Sans"/>
              </a:rPr>
              <a:t>Intact α-fragment </a:t>
            </a:r>
            <a:r>
              <a:rPr lang="en" sz="2200">
                <a:solidFill>
                  <a:srgbClr val="7CCFB8"/>
                </a:solidFill>
                <a:latin typeface="Josefin Sans"/>
                <a:ea typeface="Josefin Sans"/>
                <a:cs typeface="Josefin Sans"/>
                <a:sym typeface="Josefin Sans"/>
              </a:rPr>
              <a:t>+</a:t>
            </a:r>
            <a:r>
              <a:rPr lang="en" sz="2200">
                <a:latin typeface="Josefin Sans"/>
                <a:ea typeface="Josefin Sans"/>
                <a:cs typeface="Josefin Sans"/>
                <a:sym typeface="Josefin Sans"/>
              </a:rPr>
              <a:t> </a:t>
            </a:r>
            <a:r>
              <a:rPr lang="en" sz="2200">
                <a:solidFill>
                  <a:schemeClr val="dk1"/>
                </a:solidFill>
                <a:latin typeface="Josefin Sans"/>
                <a:ea typeface="Josefin Sans"/>
                <a:cs typeface="Josefin Sans"/>
                <a:sym typeface="Josefin Sans"/>
              </a:rPr>
              <a:t>ω-fragment </a:t>
            </a:r>
            <a:r>
              <a:rPr lang="en" sz="2200">
                <a:solidFill>
                  <a:srgbClr val="7CCFB8"/>
                </a:solidFill>
                <a:latin typeface="Josefin Sans"/>
                <a:ea typeface="Josefin Sans"/>
                <a:cs typeface="Josefin Sans"/>
                <a:sym typeface="Josefin Sans"/>
              </a:rPr>
              <a:t>+</a:t>
            </a:r>
            <a:r>
              <a:rPr lang="en" sz="2200">
                <a:solidFill>
                  <a:schemeClr val="dk1"/>
                </a:solidFill>
                <a:latin typeface="Josefin Sans"/>
                <a:ea typeface="Josefin Sans"/>
                <a:cs typeface="Josefin Sans"/>
                <a:sym typeface="Josefin Sans"/>
              </a:rPr>
              <a:t> IPTG </a:t>
            </a:r>
            <a:r>
              <a:rPr lang="en" sz="2200">
                <a:solidFill>
                  <a:srgbClr val="7CCFB8"/>
                </a:solidFill>
                <a:latin typeface="Josefin Sans"/>
                <a:ea typeface="Josefin Sans"/>
                <a:cs typeface="Josefin Sans"/>
                <a:sym typeface="Josefin Sans"/>
              </a:rPr>
              <a:t>+</a:t>
            </a:r>
            <a:r>
              <a:rPr lang="en" sz="2200">
                <a:solidFill>
                  <a:schemeClr val="dk1"/>
                </a:solidFill>
                <a:latin typeface="Josefin Sans"/>
                <a:ea typeface="Josefin Sans"/>
                <a:cs typeface="Josefin Sans"/>
                <a:sym typeface="Josefin Sans"/>
              </a:rPr>
              <a:t> X-gal = </a:t>
            </a:r>
            <a:r>
              <a:rPr lang="en" sz="2200">
                <a:solidFill>
                  <a:srgbClr val="0000FF"/>
                </a:solidFill>
                <a:latin typeface="Josefin Sans"/>
                <a:ea typeface="Josefin Sans"/>
                <a:cs typeface="Josefin Sans"/>
                <a:sym typeface="Josefin Sans"/>
              </a:rPr>
              <a:t>blue colonies</a:t>
            </a:r>
            <a:endParaRPr sz="2200">
              <a:solidFill>
                <a:srgbClr val="0000FF"/>
              </a:solidFill>
              <a:latin typeface="Josefin Sans"/>
              <a:ea typeface="Josefin Sans"/>
              <a:cs typeface="Josefin Sans"/>
              <a:sym typeface="Josefin Sans"/>
            </a:endParaRPr>
          </a:p>
        </p:txBody>
      </p:sp>
      <p:pic>
        <p:nvPicPr>
          <p:cNvPr id="224" name="Google Shape;224;p36"/>
          <p:cNvPicPr preferRelativeResize="0"/>
          <p:nvPr/>
        </p:nvPicPr>
        <p:blipFill>
          <a:blip r:embed="rId3">
            <a:alphaModFix/>
          </a:blip>
          <a:stretch>
            <a:fillRect/>
          </a:stretch>
        </p:blipFill>
        <p:spPr>
          <a:xfrm>
            <a:off x="-685800" y="885450"/>
            <a:ext cx="5261979" cy="337453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0" st="0"/>
                                            </p:txEl>
                                          </p:spTgt>
                                        </p:tgtEl>
                                        <p:attrNameLst>
                                          <p:attrName>style.visibility</p:attrName>
                                        </p:attrNameLst>
                                      </p:cBhvr>
                                      <p:to>
                                        <p:strVal val="visible"/>
                                      </p:to>
                                    </p:set>
                                    <p:animEffect filter="fade" transition="in">
                                      <p:cBhvr>
                                        <p:cTn dur="1000"/>
                                        <p:tgtEl>
                                          <p:spTgt spid="2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1" st="1"/>
                                            </p:txEl>
                                          </p:spTgt>
                                        </p:tgtEl>
                                        <p:attrNameLst>
                                          <p:attrName>style.visibility</p:attrName>
                                        </p:attrNameLst>
                                      </p:cBhvr>
                                      <p:to>
                                        <p:strVal val="visible"/>
                                      </p:to>
                                    </p:set>
                                    <p:animEffect filter="fade" transition="in">
                                      <p:cBhvr>
                                        <p:cTn dur="1000"/>
                                        <p:tgtEl>
                                          <p:spTgt spid="2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2" st="2"/>
                                            </p:txEl>
                                          </p:spTgt>
                                        </p:tgtEl>
                                        <p:attrNameLst>
                                          <p:attrName>style.visibility</p:attrName>
                                        </p:attrNameLst>
                                      </p:cBhvr>
                                      <p:to>
                                        <p:strVal val="visible"/>
                                      </p:to>
                                    </p:set>
                                    <p:animEffect filter="fade" transition="in">
                                      <p:cBhvr>
                                        <p:cTn dur="1000"/>
                                        <p:tgtEl>
                                          <p:spTgt spid="2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3" st="3"/>
                                            </p:txEl>
                                          </p:spTgt>
                                        </p:tgtEl>
                                        <p:attrNameLst>
                                          <p:attrName>style.visibility</p:attrName>
                                        </p:attrNameLst>
                                      </p:cBhvr>
                                      <p:to>
                                        <p:strVal val="visible"/>
                                      </p:to>
                                    </p:set>
                                    <p:animEffect filter="fade" transition="in">
                                      <p:cBhvr>
                                        <p:cTn dur="1000"/>
                                        <p:tgtEl>
                                          <p:spTgt spid="2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4" st="4"/>
                                            </p:txEl>
                                          </p:spTgt>
                                        </p:tgtEl>
                                        <p:attrNameLst>
                                          <p:attrName>style.visibility</p:attrName>
                                        </p:attrNameLst>
                                      </p:cBhvr>
                                      <p:to>
                                        <p:strVal val="visible"/>
                                      </p:to>
                                    </p:set>
                                    <p:animEffect filter="fade" transition="in">
                                      <p:cBhvr>
                                        <p:cTn dur="1000"/>
                                        <p:tgtEl>
                                          <p:spTgt spid="2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5" st="5"/>
                                            </p:txEl>
                                          </p:spTgt>
                                        </p:tgtEl>
                                        <p:attrNameLst>
                                          <p:attrName>style.visibility</p:attrName>
                                        </p:attrNameLst>
                                      </p:cBhvr>
                                      <p:to>
                                        <p:strVal val="visible"/>
                                      </p:to>
                                    </p:set>
                                    <p:animEffect filter="fade" transition="in">
                                      <p:cBhvr>
                                        <p:cTn dur="1000"/>
                                        <p:tgtEl>
                                          <p:spTgt spid="22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1">
                                            <p:txEl>
                                              <p:pRg end="6" st="6"/>
                                            </p:txEl>
                                          </p:spTgt>
                                        </p:tgtEl>
                                        <p:attrNameLst>
                                          <p:attrName>style.visibility</p:attrName>
                                        </p:attrNameLst>
                                      </p:cBhvr>
                                      <p:to>
                                        <p:strVal val="visible"/>
                                      </p:to>
                                    </p:set>
                                    <p:animEffect filter="fade" transition="in">
                                      <p:cBhvr>
                                        <p:cTn dur="1000"/>
                                        <p:tgtEl>
                                          <p:spTgt spid="221">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8" name="Shape 228"/>
        <p:cNvGrpSpPr/>
        <p:nvPr/>
      </p:nvGrpSpPr>
      <p:grpSpPr>
        <a:xfrm>
          <a:off x="0" y="0"/>
          <a:ext cx="0" cy="0"/>
          <a:chOff x="0" y="0"/>
          <a:chExt cx="0" cy="0"/>
        </a:xfrm>
      </p:grpSpPr>
      <p:sp>
        <p:nvSpPr>
          <p:cNvPr id="229" name="Google Shape;229;p37"/>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α-Complementation</a:t>
            </a:r>
            <a:endParaRPr sz="3000">
              <a:solidFill>
                <a:srgbClr val="00A1B2"/>
              </a:solidFill>
              <a:latin typeface="Josefin Sans"/>
              <a:ea typeface="Josefin Sans"/>
              <a:cs typeface="Josefin Sans"/>
              <a:sym typeface="Josefin Sans"/>
            </a:endParaRPr>
          </a:p>
        </p:txBody>
      </p:sp>
      <p:sp>
        <p:nvSpPr>
          <p:cNvPr id="230" name="Google Shape;230;p37"/>
          <p:cNvSpPr txBox="1"/>
          <p:nvPr/>
        </p:nvSpPr>
        <p:spPr>
          <a:xfrm>
            <a:off x="3863225" y="991375"/>
            <a:ext cx="5283900" cy="37665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Vectors with blue-white screening capabilities often have the MCS in the middle of the </a:t>
            </a:r>
            <a:r>
              <a:rPr i="1" lang="en" sz="1800">
                <a:solidFill>
                  <a:schemeClr val="dk1"/>
                </a:solidFill>
                <a:latin typeface="Josefin Sans"/>
                <a:ea typeface="Josefin Sans"/>
                <a:cs typeface="Josefin Sans"/>
                <a:sym typeface="Josefin Sans"/>
              </a:rPr>
              <a:t>lacZ</a:t>
            </a:r>
            <a:r>
              <a:rPr lang="en" sz="1800">
                <a:solidFill>
                  <a:schemeClr val="dk1"/>
                </a:solidFill>
                <a:latin typeface="Josefin Sans"/>
                <a:ea typeface="Josefin Sans"/>
                <a:cs typeface="Josefin Sans"/>
                <a:sym typeface="Josefin Sans"/>
              </a:rPr>
              <a:t> α-fragment gene</a:t>
            </a:r>
            <a:endParaRPr sz="1800">
              <a:solidFill>
                <a:schemeClr val="dk1"/>
              </a:solidFill>
              <a:latin typeface="Josefin Sans"/>
              <a:ea typeface="Josefin Sans"/>
              <a:cs typeface="Josefin Sans"/>
              <a:sym typeface="Josefin Sans"/>
            </a:endParaRPr>
          </a:p>
          <a:p>
            <a:pPr indent="-342900" lvl="0" marL="457200" marR="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Cloning a GOI into the MCS of such a vector disrupts the reading frame of the </a:t>
            </a:r>
            <a:r>
              <a:rPr i="1" lang="en" sz="1800">
                <a:solidFill>
                  <a:schemeClr val="dk1"/>
                </a:solidFill>
                <a:latin typeface="Josefin Sans"/>
                <a:ea typeface="Josefin Sans"/>
                <a:cs typeface="Josefin Sans"/>
                <a:sym typeface="Josefin Sans"/>
              </a:rPr>
              <a:t>lacZ</a:t>
            </a:r>
            <a:r>
              <a:rPr lang="en" sz="1800">
                <a:solidFill>
                  <a:schemeClr val="dk1"/>
                </a:solidFill>
                <a:latin typeface="Josefin Sans"/>
                <a:ea typeface="Josefin Sans"/>
                <a:cs typeface="Josefin Sans"/>
                <a:sym typeface="Josefin Sans"/>
              </a:rPr>
              <a:t> α-fragment, so it cannot compliment the </a:t>
            </a:r>
            <a:r>
              <a:rPr lang="en" sz="1700">
                <a:solidFill>
                  <a:schemeClr val="dk1"/>
                </a:solidFill>
                <a:latin typeface="Josefin Sans"/>
                <a:ea typeface="Josefin Sans"/>
                <a:cs typeface="Josefin Sans"/>
                <a:sym typeface="Josefin Sans"/>
              </a:rPr>
              <a:t>ω-fragment </a:t>
            </a:r>
            <a:endParaRPr sz="1700">
              <a:solidFill>
                <a:schemeClr val="dk1"/>
              </a:solidFill>
              <a:latin typeface="Josefin Sans"/>
              <a:ea typeface="Josefin Sans"/>
              <a:cs typeface="Josefin Sans"/>
              <a:sym typeface="Josefin Sans"/>
            </a:endParaRPr>
          </a:p>
          <a:p>
            <a:pPr indent="-336550" lvl="0" marL="457200" rtl="0" algn="l">
              <a:lnSpc>
                <a:spcPct val="115000"/>
              </a:lnSpc>
              <a:spcBef>
                <a:spcPts val="100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ω-fragment cannot form a tetramer without the </a:t>
            </a:r>
            <a:r>
              <a:rPr lang="en" sz="1800">
                <a:solidFill>
                  <a:schemeClr val="dk1"/>
                </a:solidFill>
                <a:latin typeface="Josefin Sans"/>
                <a:ea typeface="Josefin Sans"/>
                <a:cs typeface="Josefin Sans"/>
                <a:sym typeface="Josefin Sans"/>
              </a:rPr>
              <a:t>α-fragment</a:t>
            </a:r>
            <a:r>
              <a:rPr lang="en" sz="1700">
                <a:solidFill>
                  <a:schemeClr val="dk1"/>
                </a:solidFill>
                <a:latin typeface="Josefin Sans"/>
                <a:ea typeface="Josefin Sans"/>
                <a:cs typeface="Josefin Sans"/>
                <a:sym typeface="Josefin Sans"/>
              </a:rPr>
              <a:t>, and is therefore β-galactosidase is inactive/non-functional</a:t>
            </a:r>
            <a:endParaRPr sz="17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rPr lang="en" sz="1800">
                <a:solidFill>
                  <a:schemeClr val="dk1"/>
                </a:solidFill>
                <a:latin typeface="Josefin Sans"/>
                <a:ea typeface="Josefin Sans"/>
                <a:cs typeface="Josefin Sans"/>
                <a:sym typeface="Josefin Sans"/>
              </a:rPr>
              <a:t> </a:t>
            </a:r>
            <a:endParaRPr sz="1800">
              <a:solidFill>
                <a:schemeClr val="dk1"/>
              </a:solidFill>
              <a:latin typeface="Josefin Sans"/>
              <a:ea typeface="Josefin Sans"/>
              <a:cs typeface="Josefin Sans"/>
              <a:sym typeface="Josefin Sans"/>
            </a:endParaRPr>
          </a:p>
          <a:p>
            <a:pPr indent="0" lvl="0" marL="0" rtl="0" algn="l">
              <a:lnSpc>
                <a:spcPct val="200000"/>
              </a:lnSpc>
              <a:spcBef>
                <a:spcPts val="1000"/>
              </a:spcBef>
              <a:spcAft>
                <a:spcPts val="1000"/>
              </a:spcAft>
              <a:buNone/>
            </a:pPr>
            <a:r>
              <a:t/>
            </a:r>
            <a:endParaRPr sz="1800">
              <a:solidFill>
                <a:schemeClr val="dk1"/>
              </a:solidFill>
              <a:latin typeface="Josefin Sans"/>
              <a:ea typeface="Josefin Sans"/>
              <a:cs typeface="Josefin Sans"/>
              <a:sym typeface="Josefin Sans"/>
            </a:endParaRPr>
          </a:p>
        </p:txBody>
      </p:sp>
      <p:sp>
        <p:nvSpPr>
          <p:cNvPr id="231" name="Google Shape;231;p37"/>
          <p:cNvSpPr txBox="1"/>
          <p:nvPr/>
        </p:nvSpPr>
        <p:spPr>
          <a:xfrm>
            <a:off x="245525" y="4570800"/>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None/>
            </a:pPr>
            <a:r>
              <a:rPr lang="en" sz="2200">
                <a:solidFill>
                  <a:schemeClr val="dk1"/>
                </a:solidFill>
                <a:latin typeface="Josefin Sans"/>
                <a:ea typeface="Josefin Sans"/>
                <a:cs typeface="Josefin Sans"/>
                <a:sym typeface="Josefin Sans"/>
              </a:rPr>
              <a:t>ω-fragment </a:t>
            </a:r>
            <a:r>
              <a:rPr lang="en" sz="2200">
                <a:solidFill>
                  <a:srgbClr val="7CCFB8"/>
                </a:solidFill>
                <a:latin typeface="Josefin Sans"/>
                <a:ea typeface="Josefin Sans"/>
                <a:cs typeface="Josefin Sans"/>
                <a:sym typeface="Josefin Sans"/>
              </a:rPr>
              <a:t>+</a:t>
            </a:r>
            <a:r>
              <a:rPr lang="en" sz="2200">
                <a:solidFill>
                  <a:schemeClr val="dk1"/>
                </a:solidFill>
                <a:latin typeface="Josefin Sans"/>
                <a:ea typeface="Josefin Sans"/>
                <a:cs typeface="Josefin Sans"/>
                <a:sym typeface="Josefin Sans"/>
              </a:rPr>
              <a:t> IPTG </a:t>
            </a:r>
            <a:r>
              <a:rPr lang="en" sz="2200">
                <a:solidFill>
                  <a:srgbClr val="7CCFB8"/>
                </a:solidFill>
                <a:latin typeface="Josefin Sans"/>
                <a:ea typeface="Josefin Sans"/>
                <a:cs typeface="Josefin Sans"/>
                <a:sym typeface="Josefin Sans"/>
              </a:rPr>
              <a:t>+</a:t>
            </a:r>
            <a:r>
              <a:rPr lang="en" sz="2200">
                <a:solidFill>
                  <a:schemeClr val="dk1"/>
                </a:solidFill>
                <a:latin typeface="Josefin Sans"/>
                <a:ea typeface="Josefin Sans"/>
                <a:cs typeface="Josefin Sans"/>
                <a:sym typeface="Josefin Sans"/>
              </a:rPr>
              <a:t> X-gal = </a:t>
            </a:r>
            <a:r>
              <a:rPr lang="en" sz="2200">
                <a:solidFill>
                  <a:srgbClr val="FFFFFF"/>
                </a:solidFill>
                <a:highlight>
                  <a:srgbClr val="9E9E9E"/>
                </a:highlight>
                <a:latin typeface="Josefin Sans"/>
                <a:ea typeface="Josefin Sans"/>
                <a:cs typeface="Josefin Sans"/>
                <a:sym typeface="Josefin Sans"/>
              </a:rPr>
              <a:t>white colonies </a:t>
            </a:r>
            <a:endParaRPr sz="2200">
              <a:solidFill>
                <a:srgbClr val="FFFFFF"/>
              </a:solidFill>
              <a:highlight>
                <a:srgbClr val="9E9E9E"/>
              </a:highlight>
              <a:latin typeface="Josefin Sans"/>
              <a:ea typeface="Josefin Sans"/>
              <a:cs typeface="Josefin Sans"/>
              <a:sym typeface="Josefin Sans"/>
            </a:endParaRPr>
          </a:p>
        </p:txBody>
      </p:sp>
      <p:sp>
        <p:nvSpPr>
          <p:cNvPr id="232" name="Google Shape;232;p37"/>
          <p:cNvSpPr/>
          <p:nvPr/>
        </p:nvSpPr>
        <p:spPr>
          <a:xfrm rot="2083534">
            <a:off x="2246189" y="1525444"/>
            <a:ext cx="607746" cy="298171"/>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33" name="Google Shape;233;p37"/>
          <p:cNvPicPr preferRelativeResize="0"/>
          <p:nvPr/>
        </p:nvPicPr>
        <p:blipFill>
          <a:blip r:embed="rId3">
            <a:alphaModFix/>
          </a:blip>
          <a:stretch>
            <a:fillRect/>
          </a:stretch>
        </p:blipFill>
        <p:spPr>
          <a:xfrm>
            <a:off x="-685800" y="885450"/>
            <a:ext cx="5261979" cy="337453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0" st="0"/>
                                            </p:txEl>
                                          </p:spTgt>
                                        </p:tgtEl>
                                        <p:attrNameLst>
                                          <p:attrName>style.visibility</p:attrName>
                                        </p:attrNameLst>
                                      </p:cBhvr>
                                      <p:to>
                                        <p:strVal val="visible"/>
                                      </p:to>
                                    </p:set>
                                    <p:animEffect filter="fade" transition="in">
                                      <p:cBhvr>
                                        <p:cTn dur="1000"/>
                                        <p:tgtEl>
                                          <p:spTgt spid="23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1" st="1"/>
                                            </p:txEl>
                                          </p:spTgt>
                                        </p:tgtEl>
                                        <p:attrNameLst>
                                          <p:attrName>style.visibility</p:attrName>
                                        </p:attrNameLst>
                                      </p:cBhvr>
                                      <p:to>
                                        <p:strVal val="visible"/>
                                      </p:to>
                                    </p:set>
                                    <p:animEffect filter="fade" transition="in">
                                      <p:cBhvr>
                                        <p:cTn dur="1000"/>
                                        <p:tgtEl>
                                          <p:spTgt spid="230">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2" st="2"/>
                                            </p:txEl>
                                          </p:spTgt>
                                        </p:tgtEl>
                                        <p:attrNameLst>
                                          <p:attrName>style.visibility</p:attrName>
                                        </p:attrNameLst>
                                      </p:cBhvr>
                                      <p:to>
                                        <p:strVal val="visible"/>
                                      </p:to>
                                    </p:set>
                                    <p:animEffect filter="fade" transition="in">
                                      <p:cBhvr>
                                        <p:cTn dur="1000"/>
                                        <p:tgtEl>
                                          <p:spTgt spid="230">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3" st="3"/>
                                            </p:txEl>
                                          </p:spTgt>
                                        </p:tgtEl>
                                        <p:attrNameLst>
                                          <p:attrName>style.visibility</p:attrName>
                                        </p:attrNameLst>
                                      </p:cBhvr>
                                      <p:to>
                                        <p:strVal val="visible"/>
                                      </p:to>
                                    </p:set>
                                    <p:animEffect filter="fade" transition="in">
                                      <p:cBhvr>
                                        <p:cTn dur="1000"/>
                                        <p:tgtEl>
                                          <p:spTgt spid="230">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0">
                                            <p:txEl>
                                              <p:pRg end="4" st="4"/>
                                            </p:txEl>
                                          </p:spTgt>
                                        </p:tgtEl>
                                        <p:attrNameLst>
                                          <p:attrName>style.visibility</p:attrName>
                                        </p:attrNameLst>
                                      </p:cBhvr>
                                      <p:to>
                                        <p:strVal val="visible"/>
                                      </p:to>
                                    </p:set>
                                    <p:animEffect filter="fade" transition="in">
                                      <p:cBhvr>
                                        <p:cTn dur="1000"/>
                                        <p:tgtEl>
                                          <p:spTgt spid="230">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1"/>
                                        </p:tgtEl>
                                        <p:attrNameLst>
                                          <p:attrName>style.visibility</p:attrName>
                                        </p:attrNameLst>
                                      </p:cBhvr>
                                      <p:to>
                                        <p:strVal val="visible"/>
                                      </p:to>
                                    </p:set>
                                    <p:animEffect filter="fade" transition="in">
                                      <p:cBhvr>
                                        <p:cTn dur="1000"/>
                                        <p:tgtEl>
                                          <p:spTgt spid="23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37" name="Shape 237"/>
        <p:cNvGrpSpPr/>
        <p:nvPr/>
      </p:nvGrpSpPr>
      <p:grpSpPr>
        <a:xfrm>
          <a:off x="0" y="0"/>
          <a:ext cx="0" cy="0"/>
          <a:chOff x="0" y="0"/>
          <a:chExt cx="0" cy="0"/>
        </a:xfrm>
      </p:grpSpPr>
      <p:pic>
        <p:nvPicPr>
          <p:cNvPr id="238" name="Google Shape;238;p38"/>
          <p:cNvPicPr preferRelativeResize="0"/>
          <p:nvPr/>
        </p:nvPicPr>
        <p:blipFill>
          <a:blip r:embed="rId3">
            <a:alphaModFix/>
          </a:blip>
          <a:stretch>
            <a:fillRect/>
          </a:stretch>
        </p:blipFill>
        <p:spPr>
          <a:xfrm>
            <a:off x="2000250" y="0"/>
            <a:ext cx="5143500" cy="5143500"/>
          </a:xfrm>
          <a:prstGeom prst="rect">
            <a:avLst/>
          </a:prstGeom>
          <a:noFill/>
          <a:ln>
            <a:noFill/>
          </a:ln>
        </p:spPr>
      </p:pic>
      <p:sp>
        <p:nvSpPr>
          <p:cNvPr id="239" name="Google Shape;239;p38"/>
          <p:cNvSpPr txBox="1"/>
          <p:nvPr/>
        </p:nvSpPr>
        <p:spPr>
          <a:xfrm>
            <a:off x="245900" y="207800"/>
            <a:ext cx="59853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FFFF"/>
                </a:solidFill>
                <a:latin typeface="Josefin Sans"/>
                <a:ea typeface="Josefin Sans"/>
                <a:cs typeface="Josefin Sans"/>
                <a:sym typeface="Josefin Sans"/>
              </a:rPr>
              <a:t>Blue - no recombinant plasmid</a:t>
            </a:r>
            <a:endParaRPr>
              <a:solidFill>
                <a:srgbClr val="00FFFF"/>
              </a:solidFill>
              <a:latin typeface="Josefin Sans"/>
              <a:ea typeface="Josefin Sans"/>
              <a:cs typeface="Josefin Sans"/>
              <a:sym typeface="Josefin Sans"/>
            </a:endParaRPr>
          </a:p>
          <a:p>
            <a:pPr indent="0" lvl="0" marL="0" rtl="0" algn="l">
              <a:spcBef>
                <a:spcPts val="0"/>
              </a:spcBef>
              <a:spcAft>
                <a:spcPts val="0"/>
              </a:spcAft>
              <a:buNone/>
            </a:pPr>
            <a:r>
              <a:rPr lang="en">
                <a:solidFill>
                  <a:srgbClr val="FFFFFF"/>
                </a:solidFill>
                <a:latin typeface="Josefin Sans"/>
                <a:ea typeface="Josefin Sans"/>
                <a:cs typeface="Josefin Sans"/>
                <a:sym typeface="Josefin Sans"/>
              </a:rPr>
              <a:t>White - recombinant plasmid</a:t>
            </a:r>
            <a:endParaRPr>
              <a:solidFill>
                <a:srgbClr val="FFFFFF"/>
              </a:solidFill>
              <a:latin typeface="Josefin Sans"/>
              <a:ea typeface="Josefin Sans"/>
              <a:cs typeface="Josefin Sans"/>
              <a:sym typeface="Josefi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243" name="Shape 243"/>
        <p:cNvGrpSpPr/>
        <p:nvPr/>
      </p:nvGrpSpPr>
      <p:grpSpPr>
        <a:xfrm>
          <a:off x="0" y="0"/>
          <a:ext cx="0" cy="0"/>
          <a:chOff x="0" y="0"/>
          <a:chExt cx="0" cy="0"/>
        </a:xfrm>
      </p:grpSpPr>
      <p:pic>
        <p:nvPicPr>
          <p:cNvPr descr="http://www.GoldBio.com&#10;&#10;GoldBio - Blue-White Screening explanation" id="244" name="Google Shape;244;p39" title="Blue-White Screen - Alpha Complimentation Whiteboard Talk">
            <a:hlinkClick r:id="rId3"/>
          </p:cNvPr>
          <p:cNvPicPr preferRelativeResize="0"/>
          <p:nvPr/>
        </p:nvPicPr>
        <p:blipFill>
          <a:blip r:embed="rId4">
            <a:alphaModFix/>
          </a:blip>
          <a:stretch>
            <a:fillRect/>
          </a:stretch>
        </p:blipFill>
        <p:spPr>
          <a:xfrm>
            <a:off x="1335775" y="474525"/>
            <a:ext cx="6017500" cy="4513125"/>
          </a:xfrm>
          <a:prstGeom prst="rect">
            <a:avLst/>
          </a:prstGeom>
          <a:noFill/>
          <a:ln>
            <a:noFill/>
          </a:ln>
        </p:spPr>
      </p:pic>
      <p:sp>
        <p:nvSpPr>
          <p:cNvPr id="245" name="Google Shape;245;p39"/>
          <p:cNvSpPr txBox="1"/>
          <p:nvPr/>
        </p:nvSpPr>
        <p:spPr>
          <a:xfrm>
            <a:off x="1579350" y="474525"/>
            <a:ext cx="59853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FFFFFF"/>
                </a:solidFill>
                <a:latin typeface="Josefin Sans"/>
                <a:ea typeface="Josefin Sans"/>
                <a:cs typeface="Josefin Sans"/>
                <a:sym typeface="Josefin Sans"/>
              </a:rPr>
              <a:t>If you’re still confused, this guy does a great summary. </a:t>
            </a:r>
            <a:endParaRPr>
              <a:solidFill>
                <a:srgbClr val="FFFFFF"/>
              </a:solidFill>
              <a:latin typeface="Josefin Sans"/>
              <a:ea typeface="Josefin Sans"/>
              <a:cs typeface="Josefin Sans"/>
              <a:sym typeface="Josefi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p4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α-Complementation</a:t>
            </a:r>
            <a:endParaRPr sz="3000">
              <a:solidFill>
                <a:srgbClr val="00A1B2"/>
              </a:solidFill>
              <a:latin typeface="Josefin Sans"/>
              <a:ea typeface="Josefin Sans"/>
              <a:cs typeface="Josefin Sans"/>
              <a:sym typeface="Josefin Sans"/>
            </a:endParaRPr>
          </a:p>
        </p:txBody>
      </p:sp>
      <p:sp>
        <p:nvSpPr>
          <p:cNvPr id="251" name="Google Shape;251;p40"/>
          <p:cNvSpPr txBox="1"/>
          <p:nvPr/>
        </p:nvSpPr>
        <p:spPr>
          <a:xfrm>
            <a:off x="311700" y="1210275"/>
            <a:ext cx="8520600" cy="376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solidFill>
                  <a:schemeClr val="dk1"/>
                </a:solidFill>
                <a:latin typeface="Josefin Sans"/>
                <a:ea typeface="Josefin Sans"/>
                <a:cs typeface="Josefin Sans"/>
                <a:sym typeface="Josefin Sans"/>
              </a:rPr>
              <a:t>Does pSB1C3 have this feature?</a:t>
            </a:r>
            <a:endParaRPr sz="2400">
              <a:solidFill>
                <a:schemeClr val="dk1"/>
              </a:solidFill>
              <a:latin typeface="Josefin Sans"/>
              <a:ea typeface="Josefin Sans"/>
              <a:cs typeface="Josefin Sans"/>
              <a:sym typeface="Josefin Sans"/>
            </a:endParaRPr>
          </a:p>
          <a:p>
            <a:pPr indent="-342900" lvl="0" marL="457200" rtl="0" algn="l">
              <a:lnSpc>
                <a:spcPct val="115000"/>
              </a:lnSpc>
              <a:spcBef>
                <a:spcPts val="16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Teams have created BioBrick ‘adapters’ to introduce the </a:t>
            </a:r>
            <a:r>
              <a:rPr lang="en" sz="1700">
                <a:solidFill>
                  <a:schemeClr val="dk1"/>
                </a:solidFill>
                <a:latin typeface="Josefin Sans"/>
                <a:ea typeface="Josefin Sans"/>
                <a:cs typeface="Josefin Sans"/>
                <a:sym typeface="Josefin Sans"/>
              </a:rPr>
              <a:t>α-fragment</a:t>
            </a:r>
            <a:r>
              <a:rPr lang="en" sz="1800">
                <a:solidFill>
                  <a:schemeClr val="dk1"/>
                </a:solidFill>
                <a:latin typeface="Josefin Sans"/>
                <a:ea typeface="Josefin Sans"/>
                <a:cs typeface="Josefin Sans"/>
                <a:sym typeface="Josefin Sans"/>
              </a:rPr>
              <a:t>, but the backbone itself doesn’t have it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Possibly due to the costs associated with IPTG and X-gal</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solidFill>
                  <a:schemeClr val="dk1"/>
                </a:solidFill>
                <a:latin typeface="Josefin Sans"/>
                <a:ea typeface="Josefin Sans"/>
                <a:cs typeface="Josefin Sans"/>
                <a:sym typeface="Josefin Sans"/>
              </a:rPr>
              <a:t>But we kinda created our own version…(will talk about it after we talk about golden gate cloning)</a:t>
            </a:r>
            <a:endParaRPr sz="1800">
              <a:solidFill>
                <a:schemeClr val="dk1"/>
              </a:solidFill>
              <a:latin typeface="Josefin Sans"/>
              <a:ea typeface="Josefin Sans"/>
              <a:cs typeface="Josefin Sans"/>
              <a:sym typeface="Josefin Sans"/>
            </a:endParaRPr>
          </a:p>
          <a:p>
            <a:pPr indent="0" lvl="0" marL="914400" rtl="0" algn="l">
              <a:lnSpc>
                <a:spcPct val="115000"/>
              </a:lnSpc>
              <a:spcBef>
                <a:spcPts val="10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200000"/>
              </a:lnSpc>
              <a:spcBef>
                <a:spcPts val="1000"/>
              </a:spcBef>
              <a:spcAft>
                <a:spcPts val="1000"/>
              </a:spcAft>
              <a:buNone/>
            </a:pPr>
            <a:r>
              <a:t/>
            </a:r>
            <a:endParaRPr sz="1800">
              <a:solidFill>
                <a:schemeClr val="dk1"/>
              </a:solidFill>
              <a:latin typeface="Josefin Sans"/>
              <a:ea typeface="Josefin Sans"/>
              <a:cs typeface="Josefin Sans"/>
              <a:sym typeface="Josefin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255" name="Shape 255"/>
        <p:cNvGrpSpPr/>
        <p:nvPr/>
      </p:nvGrpSpPr>
      <p:grpSpPr>
        <a:xfrm>
          <a:off x="0" y="0"/>
          <a:ext cx="0" cy="0"/>
          <a:chOff x="0" y="0"/>
          <a:chExt cx="0" cy="0"/>
        </a:xfrm>
      </p:grpSpPr>
      <p:sp>
        <p:nvSpPr>
          <p:cNvPr id="256" name="Google Shape;256;p41"/>
          <p:cNvSpPr txBox="1"/>
          <p:nvPr/>
        </p:nvSpPr>
        <p:spPr>
          <a:xfrm>
            <a:off x="438075"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FFFFFF"/>
                </a:solidFill>
                <a:latin typeface="Josefin Sans"/>
                <a:ea typeface="Josefin Sans"/>
                <a:cs typeface="Josefin Sans"/>
                <a:sym typeface="Josefin Sans"/>
              </a:rPr>
              <a:t>Limitations of traditional restriction cloning?</a:t>
            </a:r>
            <a:endParaRPr sz="6000">
              <a:solidFill>
                <a:srgbClr val="FFFFFF"/>
              </a:solidFill>
              <a:latin typeface="Josefin Sans"/>
              <a:ea typeface="Josefin Sans"/>
              <a:cs typeface="Josefin Sans"/>
              <a:sym typeface="Josefi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Limits of Traditional Restriction Cloning </a:t>
            </a:r>
            <a:endParaRPr sz="3000">
              <a:solidFill>
                <a:srgbClr val="00A1B2"/>
              </a:solidFill>
              <a:latin typeface="Josefin Sans"/>
              <a:ea typeface="Josefin Sans"/>
              <a:cs typeface="Josefin Sans"/>
              <a:sym typeface="Josefin Sans"/>
            </a:endParaRPr>
          </a:p>
        </p:txBody>
      </p:sp>
      <p:grpSp>
        <p:nvGrpSpPr>
          <p:cNvPr id="262" name="Google Shape;262;p42"/>
          <p:cNvGrpSpPr/>
          <p:nvPr/>
        </p:nvGrpSpPr>
        <p:grpSpPr>
          <a:xfrm>
            <a:off x="1457850" y="1817746"/>
            <a:ext cx="2452311" cy="917249"/>
            <a:chOff x="787175" y="2692525"/>
            <a:chExt cx="3018600" cy="1642050"/>
          </a:xfrm>
        </p:grpSpPr>
        <p:grpSp>
          <p:nvGrpSpPr>
            <p:cNvPr id="263" name="Google Shape;263;p42"/>
            <p:cNvGrpSpPr/>
            <p:nvPr/>
          </p:nvGrpSpPr>
          <p:grpSpPr>
            <a:xfrm>
              <a:off x="787175" y="2863075"/>
              <a:ext cx="3018600" cy="1471500"/>
              <a:chOff x="787175" y="2863075"/>
              <a:chExt cx="3018600" cy="1471500"/>
            </a:xfrm>
          </p:grpSpPr>
          <p:sp>
            <p:nvSpPr>
              <p:cNvPr id="264" name="Google Shape;264;p42"/>
              <p:cNvSpPr/>
              <p:nvPr/>
            </p:nvSpPr>
            <p:spPr>
              <a:xfrm>
                <a:off x="787175" y="2975575"/>
                <a:ext cx="3018600" cy="1359000"/>
              </a:xfrm>
              <a:prstGeom prst="roundRect">
                <a:avLst>
                  <a:gd fmla="val 16667" name="adj"/>
                </a:avLst>
              </a:prstGeom>
              <a:noFill/>
              <a:ln cap="flat" cmpd="sng" w="76200">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Plasmid (vector)</a:t>
                </a:r>
                <a:endParaRPr>
                  <a:latin typeface="Josefin Sans"/>
                  <a:ea typeface="Josefin Sans"/>
                  <a:cs typeface="Josefin Sans"/>
                  <a:sym typeface="Josefin Sans"/>
                </a:endParaRPr>
              </a:p>
            </p:txBody>
          </p:sp>
          <p:sp>
            <p:nvSpPr>
              <p:cNvPr id="265" name="Google Shape;265;p42"/>
              <p:cNvSpPr/>
              <p:nvPr/>
            </p:nvSpPr>
            <p:spPr>
              <a:xfrm>
                <a:off x="1462950" y="2863075"/>
                <a:ext cx="157800" cy="112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6" name="Google Shape;266;p42"/>
              <p:cNvSpPr/>
              <p:nvPr/>
            </p:nvSpPr>
            <p:spPr>
              <a:xfrm>
                <a:off x="1583057" y="2863092"/>
                <a:ext cx="1426800" cy="2097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42"/>
              <p:cNvSpPr/>
              <p:nvPr/>
            </p:nvSpPr>
            <p:spPr>
              <a:xfrm>
                <a:off x="2966925" y="2975575"/>
                <a:ext cx="157800" cy="112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268" name="Google Shape;268;p42"/>
            <p:cNvCxnSpPr/>
            <p:nvPr/>
          </p:nvCxnSpPr>
          <p:spPr>
            <a:xfrm>
              <a:off x="787175" y="3337975"/>
              <a:ext cx="0" cy="486000"/>
            </a:xfrm>
            <a:prstGeom prst="straightConnector1">
              <a:avLst/>
            </a:prstGeom>
            <a:noFill/>
            <a:ln cap="flat" cmpd="sng" w="76200">
              <a:solidFill>
                <a:srgbClr val="F4CCCC"/>
              </a:solidFill>
              <a:prstDash val="solid"/>
              <a:round/>
              <a:headEnd len="med" w="med" type="none"/>
              <a:tailEnd len="med" w="med" type="none"/>
            </a:ln>
          </p:spPr>
        </p:cxnSp>
        <p:cxnSp>
          <p:nvCxnSpPr>
            <p:cNvPr id="269" name="Google Shape;269;p42"/>
            <p:cNvCxnSpPr/>
            <p:nvPr/>
          </p:nvCxnSpPr>
          <p:spPr>
            <a:xfrm>
              <a:off x="1541825" y="4334575"/>
              <a:ext cx="1509300" cy="0"/>
            </a:xfrm>
            <a:prstGeom prst="straightConnector1">
              <a:avLst/>
            </a:prstGeom>
            <a:noFill/>
            <a:ln cap="flat" cmpd="sng" w="76200">
              <a:solidFill>
                <a:srgbClr val="B4A7D6"/>
              </a:solidFill>
              <a:prstDash val="solid"/>
              <a:round/>
              <a:headEnd len="med" w="med" type="none"/>
              <a:tailEnd len="med" w="med" type="none"/>
            </a:ln>
          </p:spPr>
        </p:cxnSp>
        <p:cxnSp>
          <p:nvCxnSpPr>
            <p:cNvPr id="270" name="Google Shape;270;p42"/>
            <p:cNvCxnSpPr/>
            <p:nvPr/>
          </p:nvCxnSpPr>
          <p:spPr>
            <a:xfrm>
              <a:off x="1583075" y="2805025"/>
              <a:ext cx="1509300" cy="0"/>
            </a:xfrm>
            <a:prstGeom prst="straightConnector1">
              <a:avLst/>
            </a:prstGeom>
            <a:noFill/>
            <a:ln cap="flat" cmpd="sng" w="76200">
              <a:solidFill>
                <a:srgbClr val="FFE599"/>
              </a:solidFill>
              <a:prstDash val="solid"/>
              <a:round/>
              <a:headEnd len="med" w="med" type="none"/>
              <a:tailEnd len="med" w="med" type="none"/>
            </a:ln>
          </p:spPr>
        </p:cxnSp>
        <p:sp>
          <p:nvSpPr>
            <p:cNvPr id="271" name="Google Shape;271;p42"/>
            <p:cNvSpPr/>
            <p:nvPr/>
          </p:nvSpPr>
          <p:spPr>
            <a:xfrm>
              <a:off x="1541825" y="2805025"/>
              <a:ext cx="157800" cy="112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2" name="Google Shape;272;p42"/>
            <p:cNvSpPr/>
            <p:nvPr/>
          </p:nvSpPr>
          <p:spPr>
            <a:xfrm>
              <a:off x="2966925" y="2692525"/>
              <a:ext cx="157800" cy="112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3" name="Google Shape;273;p42"/>
          <p:cNvSpPr txBox="1"/>
          <p:nvPr/>
        </p:nvSpPr>
        <p:spPr>
          <a:xfrm>
            <a:off x="1802594" y="1209075"/>
            <a:ext cx="1762800" cy="31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Genetic construct (insert)</a:t>
            </a:r>
            <a:endParaRPr>
              <a:latin typeface="Josefin Sans"/>
              <a:ea typeface="Josefin Sans"/>
              <a:cs typeface="Josefin Sans"/>
              <a:sym typeface="Josefin Sans"/>
            </a:endParaRPr>
          </a:p>
        </p:txBody>
      </p:sp>
      <p:cxnSp>
        <p:nvCxnSpPr>
          <p:cNvPr id="274" name="Google Shape;274;p42"/>
          <p:cNvCxnSpPr/>
          <p:nvPr/>
        </p:nvCxnSpPr>
        <p:spPr>
          <a:xfrm>
            <a:off x="4074721" y="2347466"/>
            <a:ext cx="994500" cy="4200"/>
          </a:xfrm>
          <a:prstGeom prst="straightConnector1">
            <a:avLst/>
          </a:prstGeom>
          <a:noFill/>
          <a:ln cap="flat" cmpd="sng" w="9525">
            <a:solidFill>
              <a:srgbClr val="595959"/>
            </a:solidFill>
            <a:prstDash val="solid"/>
            <a:round/>
            <a:headEnd len="med" w="med" type="none"/>
            <a:tailEnd len="med" w="med" type="triangle"/>
          </a:ln>
        </p:spPr>
      </p:cxnSp>
      <p:grpSp>
        <p:nvGrpSpPr>
          <p:cNvPr id="275" name="Google Shape;275;p42"/>
          <p:cNvGrpSpPr/>
          <p:nvPr/>
        </p:nvGrpSpPr>
        <p:grpSpPr>
          <a:xfrm>
            <a:off x="5233791" y="1957654"/>
            <a:ext cx="2452311" cy="777466"/>
            <a:chOff x="5557450" y="3091788"/>
            <a:chExt cx="3018600" cy="1391812"/>
          </a:xfrm>
        </p:grpSpPr>
        <p:cxnSp>
          <p:nvCxnSpPr>
            <p:cNvPr id="276" name="Google Shape;276;p42"/>
            <p:cNvCxnSpPr/>
            <p:nvPr/>
          </p:nvCxnSpPr>
          <p:spPr>
            <a:xfrm>
              <a:off x="6372025" y="3143400"/>
              <a:ext cx="1509300" cy="0"/>
            </a:xfrm>
            <a:prstGeom prst="straightConnector1">
              <a:avLst/>
            </a:prstGeom>
            <a:noFill/>
            <a:ln cap="flat" cmpd="sng" w="114300">
              <a:solidFill>
                <a:srgbClr val="FFFFFF"/>
              </a:solidFill>
              <a:prstDash val="solid"/>
              <a:round/>
              <a:headEnd len="med" w="med" type="none"/>
              <a:tailEnd len="med" w="med" type="none"/>
            </a:ln>
          </p:spPr>
        </p:cxnSp>
        <p:grpSp>
          <p:nvGrpSpPr>
            <p:cNvPr id="277" name="Google Shape;277;p42"/>
            <p:cNvGrpSpPr/>
            <p:nvPr/>
          </p:nvGrpSpPr>
          <p:grpSpPr>
            <a:xfrm>
              <a:off x="5557450" y="3124600"/>
              <a:ext cx="3018600" cy="1359000"/>
              <a:chOff x="787175" y="2975575"/>
              <a:chExt cx="3018600" cy="1359000"/>
            </a:xfrm>
          </p:grpSpPr>
          <p:sp>
            <p:nvSpPr>
              <p:cNvPr id="278" name="Google Shape;278;p42"/>
              <p:cNvSpPr/>
              <p:nvPr/>
            </p:nvSpPr>
            <p:spPr>
              <a:xfrm>
                <a:off x="787175" y="2975575"/>
                <a:ext cx="3018600" cy="1359000"/>
              </a:xfrm>
              <a:prstGeom prst="roundRect">
                <a:avLst>
                  <a:gd fmla="val 16667" name="adj"/>
                </a:avLst>
              </a:prstGeom>
              <a:noFill/>
              <a:ln cap="flat" cmpd="sng" w="76200">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Recombinant DNA (ligation product)</a:t>
                </a:r>
                <a:endParaRPr>
                  <a:latin typeface="Josefin Sans"/>
                  <a:ea typeface="Josefin Sans"/>
                  <a:cs typeface="Josefin Sans"/>
                  <a:sym typeface="Josefin Sans"/>
                </a:endParaRPr>
              </a:p>
            </p:txBody>
          </p:sp>
          <p:cxnSp>
            <p:nvCxnSpPr>
              <p:cNvPr id="279" name="Google Shape;279;p42"/>
              <p:cNvCxnSpPr/>
              <p:nvPr/>
            </p:nvCxnSpPr>
            <p:spPr>
              <a:xfrm>
                <a:off x="787175" y="3337975"/>
                <a:ext cx="0" cy="486000"/>
              </a:xfrm>
              <a:prstGeom prst="straightConnector1">
                <a:avLst/>
              </a:prstGeom>
              <a:noFill/>
              <a:ln cap="flat" cmpd="sng" w="76200">
                <a:solidFill>
                  <a:srgbClr val="F4CCCC"/>
                </a:solidFill>
                <a:prstDash val="solid"/>
                <a:round/>
                <a:headEnd len="med" w="med" type="none"/>
                <a:tailEnd len="med" w="med" type="none"/>
              </a:ln>
            </p:spPr>
          </p:cxnSp>
          <p:cxnSp>
            <p:nvCxnSpPr>
              <p:cNvPr id="280" name="Google Shape;280;p42"/>
              <p:cNvCxnSpPr/>
              <p:nvPr/>
            </p:nvCxnSpPr>
            <p:spPr>
              <a:xfrm>
                <a:off x="1541825" y="4334575"/>
                <a:ext cx="1509300" cy="0"/>
              </a:xfrm>
              <a:prstGeom prst="straightConnector1">
                <a:avLst/>
              </a:prstGeom>
              <a:noFill/>
              <a:ln cap="flat" cmpd="sng" w="76200">
                <a:solidFill>
                  <a:srgbClr val="B4A7D6"/>
                </a:solidFill>
                <a:prstDash val="solid"/>
                <a:round/>
                <a:headEnd len="med" w="med" type="none"/>
                <a:tailEnd len="med" w="med" type="none"/>
              </a:ln>
            </p:spPr>
          </p:cxnSp>
          <p:cxnSp>
            <p:nvCxnSpPr>
              <p:cNvPr id="281" name="Google Shape;281;p42"/>
              <p:cNvCxnSpPr/>
              <p:nvPr/>
            </p:nvCxnSpPr>
            <p:spPr>
              <a:xfrm>
                <a:off x="1620750" y="2975575"/>
                <a:ext cx="1509300" cy="0"/>
              </a:xfrm>
              <a:prstGeom prst="straightConnector1">
                <a:avLst/>
              </a:prstGeom>
              <a:noFill/>
              <a:ln cap="flat" cmpd="sng" w="76200">
                <a:solidFill>
                  <a:srgbClr val="FFE599"/>
                </a:solidFill>
                <a:prstDash val="solid"/>
                <a:round/>
                <a:headEnd len="med" w="med" type="none"/>
                <a:tailEnd len="med" w="med" type="none"/>
              </a:ln>
            </p:spPr>
          </p:cxnSp>
        </p:grpSp>
        <p:cxnSp>
          <p:nvCxnSpPr>
            <p:cNvPr id="282" name="Google Shape;282;p42"/>
            <p:cNvCxnSpPr/>
            <p:nvPr/>
          </p:nvCxnSpPr>
          <p:spPr>
            <a:xfrm flipH="1" rot="10800000">
              <a:off x="6267600" y="3091788"/>
              <a:ext cx="145500" cy="1200"/>
            </a:xfrm>
            <a:prstGeom prst="straightConnector1">
              <a:avLst/>
            </a:prstGeom>
            <a:noFill/>
            <a:ln cap="flat" cmpd="sng" w="38100">
              <a:solidFill>
                <a:srgbClr val="FFE599"/>
              </a:solidFill>
              <a:prstDash val="solid"/>
              <a:round/>
              <a:headEnd len="med" w="med" type="none"/>
              <a:tailEnd len="med" w="med" type="none"/>
            </a:ln>
          </p:spPr>
        </p:cxnSp>
        <p:cxnSp>
          <p:nvCxnSpPr>
            <p:cNvPr id="283" name="Google Shape;283;p42"/>
            <p:cNvCxnSpPr/>
            <p:nvPr/>
          </p:nvCxnSpPr>
          <p:spPr>
            <a:xfrm flipH="1" rot="10800000">
              <a:off x="7881325" y="3161866"/>
              <a:ext cx="145500" cy="1200"/>
            </a:xfrm>
            <a:prstGeom prst="straightConnector1">
              <a:avLst/>
            </a:prstGeom>
            <a:noFill/>
            <a:ln cap="flat" cmpd="sng" w="38100">
              <a:solidFill>
                <a:srgbClr val="FFE599"/>
              </a:solidFill>
              <a:prstDash val="solid"/>
              <a:round/>
              <a:headEnd len="med" w="med" type="none"/>
              <a:tailEnd len="med" w="med" type="none"/>
            </a:ln>
          </p:spPr>
        </p:cxnSp>
      </p:grpSp>
      <p:sp>
        <p:nvSpPr>
          <p:cNvPr id="284" name="Google Shape;284;p42"/>
          <p:cNvSpPr txBox="1"/>
          <p:nvPr/>
        </p:nvSpPr>
        <p:spPr>
          <a:xfrm>
            <a:off x="2847100" y="3078875"/>
            <a:ext cx="8520600" cy="1998300"/>
          </a:xfrm>
          <a:prstGeom prst="rect">
            <a:avLst/>
          </a:prstGeom>
          <a:noFill/>
          <a:ln>
            <a:noFill/>
          </a:ln>
        </p:spPr>
        <p:txBody>
          <a:bodyPr anchorCtr="0" anchor="t" bIns="91425" lIns="91425" spcFirstLastPara="1" rIns="91425" wrap="square" tIns="91425">
            <a:noAutofit/>
          </a:bodyPr>
          <a:lstStyle/>
          <a:p>
            <a:pPr indent="-317500" lvl="0" marL="457200" rtl="0" algn="l">
              <a:lnSpc>
                <a:spcPct val="200000"/>
              </a:lnSpc>
              <a:spcBef>
                <a:spcPts val="100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Can’t do very big inserts </a:t>
            </a:r>
            <a:endParaRPr>
              <a:solidFill>
                <a:schemeClr val="dk1"/>
              </a:solidFill>
              <a:latin typeface="Josefin Sans"/>
              <a:ea typeface="Josefin Sans"/>
              <a:cs typeface="Josefin Sans"/>
              <a:sym typeface="Josefin Sans"/>
            </a:endParaRPr>
          </a:p>
          <a:p>
            <a:pPr indent="-317500" lvl="0" marL="457200" rtl="0" algn="l">
              <a:lnSpc>
                <a:spcPct val="200000"/>
              </a:lnSpc>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Can’t do multiple genes/inserts at once very easily</a:t>
            </a:r>
            <a:r>
              <a:rPr lang="en">
                <a:solidFill>
                  <a:srgbClr val="9900FF"/>
                </a:solidFill>
                <a:latin typeface="Josefin Sans"/>
                <a:ea typeface="Josefin Sans"/>
                <a:cs typeface="Josefin Sans"/>
                <a:sym typeface="Josefin Sans"/>
              </a:rPr>
              <a:t>-Why?</a:t>
            </a:r>
            <a:r>
              <a:rPr lang="en">
                <a:solidFill>
                  <a:schemeClr val="dk1"/>
                </a:solidFill>
                <a:latin typeface="Josefin Sans"/>
                <a:ea typeface="Josefin Sans"/>
                <a:cs typeface="Josefin Sans"/>
                <a:sym typeface="Josefin Sans"/>
              </a:rPr>
              <a:t> </a:t>
            </a:r>
            <a:endParaRPr>
              <a:solidFill>
                <a:schemeClr val="dk1"/>
              </a:solidFill>
              <a:latin typeface="Josefin Sans"/>
              <a:ea typeface="Josefin Sans"/>
              <a:cs typeface="Josefin Sans"/>
              <a:sym typeface="Josefin Sans"/>
            </a:endParaRPr>
          </a:p>
          <a:p>
            <a:pPr indent="-317500" lvl="0" marL="457200" rtl="0" algn="l">
              <a:lnSpc>
                <a:spcPct val="200000"/>
              </a:lnSpc>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Takes lots of time</a:t>
            </a:r>
            <a:endParaRPr>
              <a:solidFill>
                <a:schemeClr val="dk1"/>
              </a:solidFill>
              <a:latin typeface="Josefin Sans"/>
              <a:ea typeface="Josefin Sans"/>
              <a:cs typeface="Josefin Sans"/>
              <a:sym typeface="Josefi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288" name="Shape 288"/>
        <p:cNvGrpSpPr/>
        <p:nvPr/>
      </p:nvGrpSpPr>
      <p:grpSpPr>
        <a:xfrm>
          <a:off x="0" y="0"/>
          <a:ext cx="0" cy="0"/>
          <a:chOff x="0" y="0"/>
          <a:chExt cx="0" cy="0"/>
        </a:xfrm>
      </p:grpSpPr>
      <p:sp>
        <p:nvSpPr>
          <p:cNvPr id="289" name="Google Shape;289;p43"/>
          <p:cNvSpPr txBox="1"/>
          <p:nvPr/>
        </p:nvSpPr>
        <p:spPr>
          <a:xfrm>
            <a:off x="438075"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FFFFFF"/>
                </a:solidFill>
                <a:latin typeface="Josefin Sans"/>
                <a:ea typeface="Josefin Sans"/>
                <a:cs typeface="Josefin Sans"/>
                <a:sym typeface="Josefin Sans"/>
              </a:rPr>
              <a:t>Alternative assembly/cloning methods: </a:t>
            </a:r>
            <a:endParaRPr sz="6000">
              <a:solidFill>
                <a:srgbClr val="FFFFFF"/>
              </a:solidFill>
              <a:latin typeface="Josefin Sans"/>
              <a:ea typeface="Josefin Sans"/>
              <a:cs typeface="Josefin Sans"/>
              <a:sym typeface="Josefi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pic>
        <p:nvPicPr>
          <p:cNvPr id="106" name="Google Shape;106;p26"/>
          <p:cNvPicPr preferRelativeResize="0"/>
          <p:nvPr/>
        </p:nvPicPr>
        <p:blipFill>
          <a:blip r:embed="rId3">
            <a:alphaModFix/>
          </a:blip>
          <a:stretch>
            <a:fillRect/>
          </a:stretch>
        </p:blipFill>
        <p:spPr>
          <a:xfrm>
            <a:off x="962900" y="285962"/>
            <a:ext cx="6880275" cy="4571575"/>
          </a:xfrm>
          <a:prstGeom prst="rect">
            <a:avLst/>
          </a:prstGeom>
          <a:noFill/>
          <a:ln>
            <a:noFill/>
          </a:ln>
        </p:spPr>
      </p:pic>
      <p:sp>
        <p:nvSpPr>
          <p:cNvPr id="107" name="Google Shape;107;p26"/>
          <p:cNvSpPr txBox="1"/>
          <p:nvPr/>
        </p:nvSpPr>
        <p:spPr>
          <a:xfrm>
            <a:off x="4163300" y="1492350"/>
            <a:ext cx="13197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000">
                <a:solidFill>
                  <a:srgbClr val="FFFFFF"/>
                </a:solidFill>
                <a:highlight>
                  <a:srgbClr val="0C343D"/>
                </a:highlight>
                <a:latin typeface="Impact"/>
                <a:ea typeface="Impact"/>
                <a:cs typeface="Impact"/>
                <a:sym typeface="Impact"/>
              </a:rPr>
              <a:t>YOU</a:t>
            </a:r>
            <a:endParaRPr b="1" sz="2000">
              <a:solidFill>
                <a:srgbClr val="FFFFFF"/>
              </a:solidFill>
              <a:highlight>
                <a:srgbClr val="0C343D"/>
              </a:highlight>
              <a:latin typeface="Impact"/>
              <a:ea typeface="Impact"/>
              <a:cs typeface="Impact"/>
              <a:sym typeface="Impact"/>
            </a:endParaRPr>
          </a:p>
        </p:txBody>
      </p:sp>
      <p:sp>
        <p:nvSpPr>
          <p:cNvPr id="108" name="Google Shape;108;p26"/>
          <p:cNvSpPr txBox="1"/>
          <p:nvPr/>
        </p:nvSpPr>
        <p:spPr>
          <a:xfrm>
            <a:off x="3967263" y="3213800"/>
            <a:ext cx="13197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2000">
                <a:solidFill>
                  <a:srgbClr val="FFFFFF"/>
                </a:solidFill>
                <a:highlight>
                  <a:srgbClr val="0C343D"/>
                </a:highlight>
                <a:latin typeface="Impact"/>
                <a:ea typeface="Impact"/>
                <a:cs typeface="Impact"/>
                <a:sym typeface="Impact"/>
              </a:rPr>
              <a:t>PURE </a:t>
            </a:r>
            <a:endParaRPr b="1" sz="2000">
              <a:solidFill>
                <a:srgbClr val="FFFFFF"/>
              </a:solidFill>
              <a:highlight>
                <a:srgbClr val="0C343D"/>
              </a:highlight>
              <a:latin typeface="Impact"/>
              <a:ea typeface="Impact"/>
              <a:cs typeface="Impact"/>
              <a:sym typeface="Impact"/>
            </a:endParaRPr>
          </a:p>
          <a:p>
            <a:pPr indent="0" lvl="0" marL="0" rtl="0" algn="ctr">
              <a:spcBef>
                <a:spcPts val="0"/>
              </a:spcBef>
              <a:spcAft>
                <a:spcPts val="0"/>
              </a:spcAft>
              <a:buNone/>
            </a:pPr>
            <a:r>
              <a:rPr b="1" lang="en" sz="2000">
                <a:solidFill>
                  <a:srgbClr val="FFFFFF"/>
                </a:solidFill>
                <a:highlight>
                  <a:srgbClr val="0C343D"/>
                </a:highlight>
                <a:latin typeface="Impact"/>
                <a:ea typeface="Impact"/>
                <a:cs typeface="Impact"/>
                <a:sym typeface="Impact"/>
              </a:rPr>
              <a:t>PROPOSAL</a:t>
            </a:r>
            <a:endParaRPr b="1" sz="2000">
              <a:solidFill>
                <a:srgbClr val="FFFFFF"/>
              </a:solidFill>
              <a:highlight>
                <a:srgbClr val="0C343D"/>
              </a:highlight>
              <a:latin typeface="Impact"/>
              <a:ea typeface="Impact"/>
              <a:cs typeface="Impact"/>
              <a:sym typeface="Impact"/>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293" name="Shape 293"/>
        <p:cNvGrpSpPr/>
        <p:nvPr/>
      </p:nvGrpSpPr>
      <p:grpSpPr>
        <a:xfrm>
          <a:off x="0" y="0"/>
          <a:ext cx="0" cy="0"/>
          <a:chOff x="0" y="0"/>
          <a:chExt cx="0" cy="0"/>
        </a:xfrm>
      </p:grpSpPr>
      <p:sp>
        <p:nvSpPr>
          <p:cNvPr id="294" name="Google Shape;294;p44"/>
          <p:cNvSpPr txBox="1"/>
          <p:nvPr/>
        </p:nvSpPr>
        <p:spPr>
          <a:xfrm>
            <a:off x="83100" y="1516800"/>
            <a:ext cx="9060900" cy="1652700"/>
          </a:xfrm>
          <a:prstGeom prst="rect">
            <a:avLst/>
          </a:prstGeom>
          <a:noFill/>
          <a:ln>
            <a:noFill/>
          </a:ln>
        </p:spPr>
        <p:txBody>
          <a:bodyPr anchorCtr="0" anchor="ctr" bIns="91425" lIns="91425" spcFirstLastPara="1" rIns="91425" wrap="square" tIns="91425">
            <a:noAutofit/>
          </a:bodyPr>
          <a:lstStyle/>
          <a:p>
            <a:pPr indent="-673100" lvl="0" marL="457200" rtl="0" algn="ctr">
              <a:spcBef>
                <a:spcPts val="0"/>
              </a:spcBef>
              <a:spcAft>
                <a:spcPts val="0"/>
              </a:spcAft>
              <a:buClr>
                <a:srgbClr val="FFFFFF"/>
              </a:buClr>
              <a:buSzPts val="7000"/>
              <a:buFont typeface="Josefin Sans"/>
              <a:buAutoNum type="arabicPeriod"/>
            </a:pPr>
            <a:r>
              <a:rPr lang="en" sz="7000">
                <a:solidFill>
                  <a:srgbClr val="FFFFFF"/>
                </a:solidFill>
                <a:latin typeface="Josefin Sans"/>
                <a:ea typeface="Josefin Sans"/>
                <a:cs typeface="Josefin Sans"/>
                <a:sym typeface="Josefin Sans"/>
              </a:rPr>
              <a:t>Golden Gate Assembly</a:t>
            </a:r>
            <a:endParaRPr sz="7000">
              <a:solidFill>
                <a:srgbClr val="FFFFFF"/>
              </a:solidFill>
              <a:latin typeface="Josefin Sans"/>
              <a:ea typeface="Josefin Sans"/>
              <a:cs typeface="Josefin Sans"/>
              <a:sym typeface="Josefin Sans"/>
            </a:endParaRPr>
          </a:p>
        </p:txBody>
      </p:sp>
      <p:sp>
        <p:nvSpPr>
          <p:cNvPr id="295" name="Google Shape;295;p44"/>
          <p:cNvSpPr txBox="1"/>
          <p:nvPr/>
        </p:nvSpPr>
        <p:spPr>
          <a:xfrm>
            <a:off x="1742200" y="4014350"/>
            <a:ext cx="59853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Cloning in multiple fragments using Type II restriction enzymes.</a:t>
            </a:r>
            <a:endParaRPr>
              <a:latin typeface="Josefin Sans"/>
              <a:ea typeface="Josefin Sans"/>
              <a:cs typeface="Josefin Sans"/>
              <a:sym typeface="Josefi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5"/>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Types of Restriction Enzymes: </a:t>
            </a:r>
            <a:endParaRPr sz="3000">
              <a:solidFill>
                <a:srgbClr val="00A1B2"/>
              </a:solidFill>
              <a:latin typeface="Josefin Sans"/>
              <a:ea typeface="Josefin Sans"/>
              <a:cs typeface="Josefin Sans"/>
              <a:sym typeface="Josefin Sans"/>
            </a:endParaRPr>
          </a:p>
        </p:txBody>
      </p:sp>
      <p:sp>
        <p:nvSpPr>
          <p:cNvPr id="301" name="Google Shape;301;p45"/>
          <p:cNvSpPr txBox="1"/>
          <p:nvPr/>
        </p:nvSpPr>
        <p:spPr>
          <a:xfrm>
            <a:off x="311700" y="1210275"/>
            <a:ext cx="85206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200000"/>
              </a:lnSpc>
              <a:spcBef>
                <a:spcPts val="1000"/>
              </a:spcBef>
              <a:spcAft>
                <a:spcPts val="0"/>
              </a:spcAft>
              <a:buClr>
                <a:schemeClr val="dk1"/>
              </a:buClr>
              <a:buSzPts val="1800"/>
              <a:buFont typeface="Josefin Sans"/>
              <a:buAutoNum type="arabicPeriod"/>
            </a:pPr>
            <a:r>
              <a:rPr lang="en" sz="2400">
                <a:solidFill>
                  <a:schemeClr val="dk1"/>
                </a:solidFill>
                <a:latin typeface="Josefin Sans"/>
                <a:ea typeface="Josefin Sans"/>
                <a:cs typeface="Josefin Sans"/>
                <a:sym typeface="Josefin Sans"/>
              </a:rPr>
              <a:t>Type I</a:t>
            </a:r>
            <a:endParaRPr sz="2400">
              <a:solidFill>
                <a:schemeClr val="dk1"/>
              </a:solidFill>
              <a:latin typeface="Josefin Sans"/>
              <a:ea typeface="Josefin Sans"/>
              <a:cs typeface="Josefin Sans"/>
              <a:sym typeface="Josefin Sans"/>
            </a:endParaRPr>
          </a:p>
          <a:p>
            <a:pPr indent="-381000" lvl="0" marL="914400" rtl="0" algn="l">
              <a:lnSpc>
                <a:spcPct val="200000"/>
              </a:lnSpc>
              <a:spcBef>
                <a:spcPts val="0"/>
              </a:spcBef>
              <a:spcAft>
                <a:spcPts val="0"/>
              </a:spcAft>
              <a:buClr>
                <a:schemeClr val="dk1"/>
              </a:buClr>
              <a:buSzPts val="2400"/>
              <a:buFont typeface="Josefin Sans"/>
              <a:buChar char="●"/>
            </a:pPr>
            <a:r>
              <a:rPr lang="en" sz="2400">
                <a:solidFill>
                  <a:schemeClr val="dk1"/>
                </a:solidFill>
                <a:latin typeface="Josefin Sans"/>
                <a:ea typeface="Josefin Sans"/>
                <a:cs typeface="Josefin Sans"/>
                <a:sym typeface="Josefin Sans"/>
              </a:rPr>
              <a:t>Traditional, cuts at the site of recognition.</a:t>
            </a:r>
            <a:endParaRPr sz="2400">
              <a:solidFill>
                <a:schemeClr val="dk1"/>
              </a:solidFill>
              <a:latin typeface="Josefin Sans"/>
              <a:ea typeface="Josefin Sans"/>
              <a:cs typeface="Josefin Sans"/>
              <a:sym typeface="Josefin Sans"/>
            </a:endParaRPr>
          </a:p>
          <a:p>
            <a:pPr indent="-381000" lvl="0" marL="457200" rtl="0" algn="l">
              <a:lnSpc>
                <a:spcPct val="200000"/>
              </a:lnSpc>
              <a:spcBef>
                <a:spcPts val="0"/>
              </a:spcBef>
              <a:spcAft>
                <a:spcPts val="0"/>
              </a:spcAft>
              <a:buClr>
                <a:schemeClr val="dk1"/>
              </a:buClr>
              <a:buSzPts val="2400"/>
              <a:buFont typeface="Josefin Sans"/>
              <a:buAutoNum type="arabicPeriod"/>
            </a:pPr>
            <a:r>
              <a:rPr lang="en" sz="2400">
                <a:solidFill>
                  <a:schemeClr val="dk1"/>
                </a:solidFill>
                <a:latin typeface="Josefin Sans"/>
                <a:ea typeface="Josefin Sans"/>
                <a:cs typeface="Josefin Sans"/>
                <a:sym typeface="Josefin Sans"/>
              </a:rPr>
              <a:t>Type IIS</a:t>
            </a:r>
            <a:endParaRPr sz="2400">
              <a:solidFill>
                <a:schemeClr val="dk1"/>
              </a:solidFill>
              <a:latin typeface="Josefin Sans"/>
              <a:ea typeface="Josefin Sans"/>
              <a:cs typeface="Josefin Sans"/>
              <a:sym typeface="Josefin Sans"/>
            </a:endParaRPr>
          </a:p>
          <a:p>
            <a:pPr indent="-381000" lvl="0" marL="914400" rtl="0" algn="l">
              <a:lnSpc>
                <a:spcPct val="200000"/>
              </a:lnSpc>
              <a:spcBef>
                <a:spcPts val="0"/>
              </a:spcBef>
              <a:spcAft>
                <a:spcPts val="0"/>
              </a:spcAft>
              <a:buClr>
                <a:schemeClr val="dk1"/>
              </a:buClr>
              <a:buSzPts val="2400"/>
              <a:buFont typeface="Josefin Sans"/>
              <a:buChar char="●"/>
            </a:pPr>
            <a:r>
              <a:rPr lang="en" sz="2400">
                <a:solidFill>
                  <a:schemeClr val="dk1"/>
                </a:solidFill>
                <a:latin typeface="Josefin Sans"/>
                <a:ea typeface="Josefin Sans"/>
                <a:cs typeface="Josefin Sans"/>
                <a:sym typeface="Josefin Sans"/>
              </a:rPr>
              <a:t>Cuts somewhere other than the site of recognition. </a:t>
            </a:r>
            <a:endParaRPr sz="2400">
              <a:solidFill>
                <a:schemeClr val="dk1"/>
              </a:solidFill>
              <a:latin typeface="Josefin Sans"/>
              <a:ea typeface="Josefin Sans"/>
              <a:cs typeface="Josefin Sans"/>
              <a:sym typeface="Josefi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6"/>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Golden Gate Assembly</a:t>
            </a:r>
            <a:endParaRPr sz="3000">
              <a:solidFill>
                <a:schemeClr val="accent5"/>
              </a:solidFill>
              <a:latin typeface="Josefin Sans"/>
              <a:ea typeface="Josefin Sans"/>
              <a:cs typeface="Josefin Sans"/>
              <a:sym typeface="Josefin Sans"/>
            </a:endParaRPr>
          </a:p>
        </p:txBody>
      </p:sp>
      <p:sp>
        <p:nvSpPr>
          <p:cNvPr id="307" name="Google Shape;307;p46"/>
          <p:cNvSpPr txBox="1"/>
          <p:nvPr/>
        </p:nvSpPr>
        <p:spPr>
          <a:xfrm>
            <a:off x="311700" y="1962250"/>
            <a:ext cx="8520600" cy="30144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SzPts val="1700"/>
              <a:buFont typeface="Josefin Sans"/>
              <a:buChar char="●"/>
            </a:pPr>
            <a:r>
              <a:rPr lang="en" sz="1700">
                <a:latin typeface="Josefin Sans"/>
                <a:ea typeface="Josefin Sans"/>
                <a:cs typeface="Josefin Sans"/>
                <a:sym typeface="Josefin Sans"/>
              </a:rPr>
              <a:t>Type IIS RE sites are</a:t>
            </a:r>
            <a:r>
              <a:rPr lang="en" sz="1700">
                <a:solidFill>
                  <a:schemeClr val="dk1"/>
                </a:solidFill>
                <a:latin typeface="Josefin Sans"/>
                <a:ea typeface="Josefin Sans"/>
                <a:cs typeface="Josefin Sans"/>
                <a:sym typeface="Josefin Sans"/>
              </a:rPr>
              <a:t> non-palindromic, asymmetric sequences</a:t>
            </a:r>
            <a:endParaRPr sz="1700">
              <a:solidFill>
                <a:schemeClr val="dk1"/>
              </a:solidFill>
              <a:latin typeface="Josefin Sans"/>
              <a:ea typeface="Josefin Sans"/>
              <a:cs typeface="Josefin Sans"/>
              <a:sym typeface="Josefin Sans"/>
            </a:endParaRPr>
          </a:p>
          <a:p>
            <a:pPr indent="-336550" lvl="0" marL="4572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Type IIS REs cut at a site other than the recognition sequence, leaving 4 nt overhangs</a:t>
            </a:r>
            <a:endParaRPr sz="1700">
              <a:solidFill>
                <a:srgbClr val="7CCFB8"/>
              </a:solidFill>
              <a:latin typeface="Josefin Sans"/>
              <a:ea typeface="Josefin Sans"/>
              <a:cs typeface="Josefin Sans"/>
              <a:sym typeface="Josefin Sans"/>
            </a:endParaRPr>
          </a:p>
        </p:txBody>
      </p:sp>
      <p:sp>
        <p:nvSpPr>
          <p:cNvPr id="308" name="Google Shape;308;p46"/>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100">
                <a:latin typeface="Josefin Sans"/>
                <a:ea typeface="Josefin Sans"/>
                <a:cs typeface="Josefin Sans"/>
                <a:sym typeface="Josefin Sans"/>
              </a:rPr>
              <a:t>Utilizes a single type IIS restriction enzyme to assemble up to ~10 inserts into a vector in a </a:t>
            </a:r>
            <a:r>
              <a:rPr lang="en" sz="2100">
                <a:solidFill>
                  <a:srgbClr val="7CCFB8"/>
                </a:solidFill>
                <a:latin typeface="Josefin Sans"/>
                <a:ea typeface="Josefin Sans"/>
                <a:cs typeface="Josefin Sans"/>
                <a:sym typeface="Josefin Sans"/>
              </a:rPr>
              <a:t>single reaction</a:t>
            </a:r>
            <a:endParaRPr sz="2100">
              <a:solidFill>
                <a:srgbClr val="7CCFB8"/>
              </a:solidFill>
              <a:latin typeface="Josefin Sans"/>
              <a:ea typeface="Josefin Sans"/>
              <a:cs typeface="Josefin Sans"/>
              <a:sym typeface="Josefin Sans"/>
            </a:endParaRPr>
          </a:p>
        </p:txBody>
      </p:sp>
      <p:pic>
        <p:nvPicPr>
          <p:cNvPr id="309" name="Google Shape;309;p46"/>
          <p:cNvPicPr preferRelativeResize="0"/>
          <p:nvPr/>
        </p:nvPicPr>
        <p:blipFill rotWithShape="1">
          <a:blip r:embed="rId3">
            <a:alphaModFix/>
          </a:blip>
          <a:srcRect b="0" l="0" r="-2270" t="50231"/>
          <a:stretch/>
        </p:blipFill>
        <p:spPr>
          <a:xfrm>
            <a:off x="2702225" y="2866595"/>
            <a:ext cx="5287928" cy="1869105"/>
          </a:xfrm>
          <a:prstGeom prst="rect">
            <a:avLst/>
          </a:prstGeom>
          <a:noFill/>
          <a:ln>
            <a:noFill/>
          </a:ln>
        </p:spPr>
      </p:pic>
      <p:pic>
        <p:nvPicPr>
          <p:cNvPr id="310" name="Google Shape;310;p46"/>
          <p:cNvPicPr preferRelativeResize="0"/>
          <p:nvPr/>
        </p:nvPicPr>
        <p:blipFill rotWithShape="1">
          <a:blip r:embed="rId3">
            <a:alphaModFix/>
          </a:blip>
          <a:srcRect b="47418" l="0" r="39135" t="0"/>
          <a:stretch/>
        </p:blipFill>
        <p:spPr>
          <a:xfrm>
            <a:off x="111975" y="2988575"/>
            <a:ext cx="3191076" cy="200252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0" st="0"/>
                                            </p:txEl>
                                          </p:spTgt>
                                        </p:tgtEl>
                                        <p:attrNameLst>
                                          <p:attrName>style.visibility</p:attrName>
                                        </p:attrNameLst>
                                      </p:cBhvr>
                                      <p:to>
                                        <p:strVal val="visible"/>
                                      </p:to>
                                    </p:set>
                                    <p:animEffect filter="fade" transition="in">
                                      <p:cBhvr>
                                        <p:cTn dur="1000"/>
                                        <p:tgtEl>
                                          <p:spTgt spid="307">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07">
                                            <p:txEl>
                                              <p:pRg end="1" st="1"/>
                                            </p:txEl>
                                          </p:spTgt>
                                        </p:tgtEl>
                                        <p:attrNameLst>
                                          <p:attrName>style.visibility</p:attrName>
                                        </p:attrNameLst>
                                      </p:cBhvr>
                                      <p:to>
                                        <p:strVal val="visible"/>
                                      </p:to>
                                    </p:set>
                                    <p:animEffect filter="fade" transition="in">
                                      <p:cBhvr>
                                        <p:cTn dur="1000"/>
                                        <p:tgtEl>
                                          <p:spTgt spid="307">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47"/>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rgbClr val="00A1B2"/>
                </a:solidFill>
                <a:latin typeface="Josefin Sans"/>
                <a:ea typeface="Josefin Sans"/>
                <a:cs typeface="Josefin Sans"/>
                <a:sym typeface="Josefin Sans"/>
              </a:rPr>
              <a:t>Golden Gate Assembly - Enzymes</a:t>
            </a:r>
            <a:endParaRPr sz="3000">
              <a:solidFill>
                <a:srgbClr val="00A1B2"/>
              </a:solidFill>
              <a:latin typeface="Josefin Sans"/>
              <a:ea typeface="Josefin Sans"/>
              <a:cs typeface="Josefin Sans"/>
              <a:sym typeface="Josefin Sans"/>
            </a:endParaRPr>
          </a:p>
        </p:txBody>
      </p:sp>
      <p:sp>
        <p:nvSpPr>
          <p:cNvPr id="316" name="Google Shape;316;p47"/>
          <p:cNvSpPr txBox="1"/>
          <p:nvPr/>
        </p:nvSpPr>
        <p:spPr>
          <a:xfrm>
            <a:off x="311700" y="1642375"/>
            <a:ext cx="4132200" cy="3334200"/>
          </a:xfrm>
          <a:prstGeom prst="rect">
            <a:avLst/>
          </a:prstGeom>
          <a:noFill/>
          <a:ln>
            <a:noFill/>
          </a:ln>
        </p:spPr>
        <p:txBody>
          <a:bodyPr anchorCtr="0" anchor="t" bIns="91425" lIns="91425" spcFirstLastPara="1" rIns="91425" wrap="square" tIns="91425">
            <a:noAutofit/>
          </a:bodyPr>
          <a:lstStyle/>
          <a:p>
            <a:pPr indent="-342900" lvl="0" marL="457200" rtl="0" algn="l">
              <a:lnSpc>
                <a:spcPct val="200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BsaI </a:t>
            </a:r>
            <a:r>
              <a:rPr lang="en" sz="1800">
                <a:solidFill>
                  <a:srgbClr val="595959"/>
                </a:solidFill>
                <a:latin typeface="Josefin Sans"/>
                <a:ea typeface="Josefin Sans"/>
                <a:cs typeface="Josefin Sans"/>
                <a:sym typeface="Josefin Sans"/>
              </a:rPr>
              <a:t>(</a:t>
            </a:r>
            <a:r>
              <a:rPr lang="en" sz="1800">
                <a:solidFill>
                  <a:schemeClr val="dk1"/>
                </a:solidFill>
                <a:latin typeface="Josefin Sans"/>
                <a:ea typeface="Josefin Sans"/>
                <a:cs typeface="Josefin Sans"/>
                <a:sym typeface="Josefin Sans"/>
              </a:rPr>
              <a:t>most common) </a:t>
            </a:r>
            <a:endParaRPr sz="1800">
              <a:solidFill>
                <a:schemeClr val="dk1"/>
              </a:solidFill>
              <a:latin typeface="Josefin Sans"/>
              <a:ea typeface="Josefin Sans"/>
              <a:cs typeface="Josefin Sans"/>
              <a:sym typeface="Josefin Sans"/>
            </a:endParaRPr>
          </a:p>
          <a:p>
            <a:pPr indent="-342900" lvl="0" marL="457200" rtl="0" algn="l">
              <a:lnSpc>
                <a:spcPct val="200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BsmBI</a:t>
            </a:r>
            <a:r>
              <a:rPr lang="en" sz="1800">
                <a:solidFill>
                  <a:schemeClr val="dk1"/>
                </a:solidFill>
                <a:latin typeface="Josefin Sans"/>
                <a:ea typeface="Josefin Sans"/>
                <a:cs typeface="Josefin Sans"/>
                <a:sym typeface="Josefin Sans"/>
              </a:rPr>
              <a:t> (a.k.a. Esp3I) </a:t>
            </a:r>
            <a:endParaRPr sz="1800">
              <a:solidFill>
                <a:schemeClr val="dk1"/>
              </a:solidFill>
              <a:latin typeface="Josefin Sans"/>
              <a:ea typeface="Josefin Sans"/>
              <a:cs typeface="Josefin Sans"/>
              <a:sym typeface="Josefin Sans"/>
            </a:endParaRPr>
          </a:p>
          <a:p>
            <a:pPr indent="-342900" lvl="0" marL="457200" rtl="0" algn="l">
              <a:lnSpc>
                <a:spcPct val="200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BbsI</a:t>
            </a:r>
            <a:endParaRPr sz="1800">
              <a:solidFill>
                <a:srgbClr val="7CCFB8"/>
              </a:solidFill>
              <a:latin typeface="Josefin Sans"/>
              <a:ea typeface="Josefin Sans"/>
              <a:cs typeface="Josefin Sans"/>
              <a:sym typeface="Josefin Sans"/>
            </a:endParaRPr>
          </a:p>
          <a:p>
            <a:pPr indent="0" lvl="0" marL="0" rtl="0" algn="l">
              <a:lnSpc>
                <a:spcPct val="115000"/>
              </a:lnSpc>
              <a:spcBef>
                <a:spcPts val="1600"/>
              </a:spcBef>
              <a:spcAft>
                <a:spcPts val="0"/>
              </a:spcAft>
              <a:buNone/>
            </a:pPr>
            <a:r>
              <a:rPr lang="en" sz="2100">
                <a:solidFill>
                  <a:schemeClr val="dk1"/>
                </a:solidFill>
                <a:latin typeface="Josefin Sans"/>
                <a:ea typeface="Josefin Sans"/>
                <a:cs typeface="Josefin Sans"/>
                <a:sym typeface="Josefin Sans"/>
              </a:rPr>
              <a:t>Also need ligase in the reaction:</a:t>
            </a:r>
            <a:endParaRPr sz="21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T4 DNA ligase</a:t>
            </a:r>
            <a:r>
              <a:rPr lang="en" sz="1800">
                <a:solidFill>
                  <a:schemeClr val="dk1"/>
                </a:solidFill>
                <a:latin typeface="Josefin Sans"/>
                <a:ea typeface="Josefin Sans"/>
                <a:cs typeface="Josefin Sans"/>
                <a:sym typeface="Josefin Sans"/>
              </a:rPr>
              <a:t> (most common)</a:t>
            </a:r>
            <a:endParaRPr sz="1800">
              <a:solidFill>
                <a:schemeClr val="dk1"/>
              </a:solidFill>
              <a:latin typeface="Josefin Sans"/>
              <a:ea typeface="Josefin Sans"/>
              <a:cs typeface="Josefin Sans"/>
              <a:sym typeface="Josefin Sans"/>
            </a:endParaRPr>
          </a:p>
        </p:txBody>
      </p:sp>
      <p:sp>
        <p:nvSpPr>
          <p:cNvPr id="317" name="Google Shape;317;p47"/>
          <p:cNvSpPr txBox="1"/>
          <p:nvPr/>
        </p:nvSpPr>
        <p:spPr>
          <a:xfrm>
            <a:off x="311700" y="1152475"/>
            <a:ext cx="8520600" cy="489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100">
                <a:latin typeface="Josefin Sans"/>
                <a:ea typeface="Josefin Sans"/>
                <a:cs typeface="Josefin Sans"/>
                <a:sym typeface="Josefin Sans"/>
              </a:rPr>
              <a:t>Most commonly used Type IIS REs:</a:t>
            </a:r>
            <a:endParaRPr sz="2100">
              <a:latin typeface="Josefin Sans"/>
              <a:ea typeface="Josefin Sans"/>
              <a:cs typeface="Josefin Sans"/>
              <a:sym typeface="Josefin Sans"/>
            </a:endParaRPr>
          </a:p>
        </p:txBody>
      </p:sp>
      <p:grpSp>
        <p:nvGrpSpPr>
          <p:cNvPr id="318" name="Google Shape;318;p47"/>
          <p:cNvGrpSpPr/>
          <p:nvPr/>
        </p:nvGrpSpPr>
        <p:grpSpPr>
          <a:xfrm>
            <a:off x="4269975" y="2223300"/>
            <a:ext cx="4634700" cy="1239000"/>
            <a:chOff x="4269975" y="2223300"/>
            <a:chExt cx="4634700" cy="1239000"/>
          </a:xfrm>
        </p:grpSpPr>
        <p:sp>
          <p:nvSpPr>
            <p:cNvPr id="319" name="Google Shape;319;p47"/>
            <p:cNvSpPr txBox="1"/>
            <p:nvPr/>
          </p:nvSpPr>
          <p:spPr>
            <a:xfrm>
              <a:off x="4269975" y="2223300"/>
              <a:ext cx="1503900" cy="107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300">
                  <a:latin typeface="Josefin Sans"/>
                  <a:ea typeface="Josefin Sans"/>
                  <a:cs typeface="Josefin Sans"/>
                  <a:sym typeface="Josefin Sans"/>
                </a:rPr>
                <a:t>Enzyme= BsaI</a:t>
              </a:r>
              <a:endParaRPr i="1" sz="1300">
                <a:latin typeface="Josefin Sans"/>
                <a:ea typeface="Josefin Sans"/>
                <a:cs typeface="Josefin Sans"/>
                <a:sym typeface="Josefin Sans"/>
              </a:endParaRPr>
            </a:p>
            <a:p>
              <a:pPr indent="0" lvl="0" marL="0" rtl="0" algn="l">
                <a:spcBef>
                  <a:spcPts val="0"/>
                </a:spcBef>
                <a:spcAft>
                  <a:spcPts val="0"/>
                </a:spcAft>
                <a:buNone/>
              </a:pPr>
              <a:r>
                <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GGTCTCN</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CCAGAG(N)</a:t>
              </a:r>
              <a:r>
                <a:rPr baseline="-25000" lang="en" sz="1300">
                  <a:latin typeface="Josefin Sans"/>
                  <a:ea typeface="Josefin Sans"/>
                  <a:cs typeface="Josefin Sans"/>
                  <a:sym typeface="Josefin Sans"/>
                </a:rPr>
                <a:t>5</a:t>
              </a:r>
              <a:endParaRPr baseline="-25000" sz="1300">
                <a:latin typeface="Josefin Sans"/>
                <a:ea typeface="Josefin Sans"/>
                <a:cs typeface="Josefin Sans"/>
                <a:sym typeface="Josefin Sans"/>
              </a:endParaRPr>
            </a:p>
          </p:txBody>
        </p:sp>
        <p:sp>
          <p:nvSpPr>
            <p:cNvPr id="320" name="Google Shape;320;p47"/>
            <p:cNvSpPr txBox="1"/>
            <p:nvPr/>
          </p:nvSpPr>
          <p:spPr>
            <a:xfrm>
              <a:off x="5773875" y="2231400"/>
              <a:ext cx="1626900" cy="10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300">
                  <a:latin typeface="Josefin Sans"/>
                  <a:ea typeface="Josefin Sans"/>
                  <a:cs typeface="Josefin Sans"/>
                  <a:sym typeface="Josefin Sans"/>
                </a:rPr>
                <a:t>Enzyme= BsmBI</a:t>
              </a:r>
              <a:endParaRPr i="1" sz="1300">
                <a:latin typeface="Josefin Sans"/>
                <a:ea typeface="Josefin Sans"/>
                <a:cs typeface="Josefin Sans"/>
                <a:sym typeface="Josefin Sans"/>
              </a:endParaRPr>
            </a:p>
            <a:p>
              <a:pPr indent="0" lvl="0" marL="0" rtl="0" algn="l">
                <a:spcBef>
                  <a:spcPts val="0"/>
                </a:spcBef>
                <a:spcAft>
                  <a:spcPts val="0"/>
                </a:spcAft>
                <a:buNone/>
              </a:pPr>
              <a:r>
                <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C</a:t>
              </a:r>
              <a:r>
                <a:rPr lang="en" sz="1300">
                  <a:latin typeface="Josefin Sans"/>
                  <a:ea typeface="Josefin Sans"/>
                  <a:cs typeface="Josefin Sans"/>
                  <a:sym typeface="Josefin Sans"/>
                </a:rPr>
                <a:t>GTCTCN</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GCAGAG(N)</a:t>
              </a:r>
              <a:r>
                <a:rPr baseline="-25000" lang="en" sz="1300">
                  <a:latin typeface="Josefin Sans"/>
                  <a:ea typeface="Josefin Sans"/>
                  <a:cs typeface="Josefin Sans"/>
                  <a:sym typeface="Josefin Sans"/>
                </a:rPr>
                <a:t>5</a:t>
              </a:r>
              <a:endParaRPr baseline="-25000" sz="1300">
                <a:latin typeface="Josefin Sans"/>
                <a:ea typeface="Josefin Sans"/>
                <a:cs typeface="Josefin Sans"/>
                <a:sym typeface="Josefin Sans"/>
              </a:endParaRPr>
            </a:p>
          </p:txBody>
        </p:sp>
        <p:sp>
          <p:nvSpPr>
            <p:cNvPr id="321" name="Google Shape;321;p47"/>
            <p:cNvSpPr txBox="1"/>
            <p:nvPr/>
          </p:nvSpPr>
          <p:spPr>
            <a:xfrm>
              <a:off x="7400775" y="2223300"/>
              <a:ext cx="1503900" cy="123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300">
                  <a:latin typeface="Josefin Sans"/>
                  <a:ea typeface="Josefin Sans"/>
                  <a:cs typeface="Josefin Sans"/>
                  <a:sym typeface="Josefin Sans"/>
                </a:rPr>
                <a:t>Enzyme= BbsI</a:t>
              </a:r>
              <a:endParaRPr i="1" sz="1300">
                <a:latin typeface="Josefin Sans"/>
                <a:ea typeface="Josefin Sans"/>
                <a:cs typeface="Josefin Sans"/>
                <a:sym typeface="Josefin Sans"/>
              </a:endParaRPr>
            </a:p>
            <a:p>
              <a:pPr indent="0" lvl="0" marL="0" rtl="0" algn="l">
                <a:spcBef>
                  <a:spcPts val="0"/>
                </a:spcBef>
                <a:spcAft>
                  <a:spcPts val="0"/>
                </a:spcAft>
                <a:buNone/>
              </a:pPr>
              <a:r>
                <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GAAGAC(</a:t>
              </a:r>
              <a:r>
                <a:rPr lang="en" sz="1300">
                  <a:latin typeface="Josefin Sans"/>
                  <a:ea typeface="Josefin Sans"/>
                  <a:cs typeface="Josefin Sans"/>
                  <a:sym typeface="Josefin Sans"/>
                </a:rPr>
                <a:t>N)</a:t>
              </a:r>
              <a:r>
                <a:rPr baseline="-25000" lang="en" sz="1300">
                  <a:latin typeface="Josefin Sans"/>
                  <a:ea typeface="Josefin Sans"/>
                  <a:cs typeface="Josefin Sans"/>
                  <a:sym typeface="Josefin Sans"/>
                </a:rPr>
                <a:t>2</a:t>
              </a:r>
              <a:endParaRPr baseline="-25000"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CTTCTG</a:t>
              </a:r>
              <a:r>
                <a:rPr lang="en" sz="1300">
                  <a:latin typeface="Josefin Sans"/>
                  <a:ea typeface="Josefin Sans"/>
                  <a:cs typeface="Josefin Sans"/>
                  <a:sym typeface="Josefin Sans"/>
                </a:rPr>
                <a:t>(N)</a:t>
              </a:r>
              <a:r>
                <a:rPr baseline="-25000" lang="en" sz="1300">
                  <a:latin typeface="Josefin Sans"/>
                  <a:ea typeface="Josefin Sans"/>
                  <a:cs typeface="Josefin Sans"/>
                  <a:sym typeface="Josefin Sans"/>
                </a:rPr>
                <a:t>5</a:t>
              </a:r>
              <a:endParaRPr baseline="-25000" sz="1300">
                <a:latin typeface="Josefin Sans"/>
                <a:ea typeface="Josefin Sans"/>
                <a:cs typeface="Josefin Sans"/>
                <a:sym typeface="Josefin Sans"/>
              </a:endParaRPr>
            </a:p>
          </p:txBody>
        </p:sp>
        <p:sp>
          <p:nvSpPr>
            <p:cNvPr id="322" name="Google Shape;322;p47"/>
            <p:cNvSpPr/>
            <p:nvPr/>
          </p:nvSpPr>
          <p:spPr>
            <a:xfrm>
              <a:off x="5375550" y="3117100"/>
              <a:ext cx="127800" cy="111600"/>
            </a:xfrm>
            <a:prstGeom prst="triangle">
              <a:avLst>
                <a:gd fmla="val 50000" name="adj"/>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47"/>
            <p:cNvSpPr/>
            <p:nvPr/>
          </p:nvSpPr>
          <p:spPr>
            <a:xfrm>
              <a:off x="6903925" y="3117100"/>
              <a:ext cx="127800" cy="111600"/>
            </a:xfrm>
            <a:prstGeom prst="triangle">
              <a:avLst>
                <a:gd fmla="val 50000" name="adj"/>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47"/>
            <p:cNvSpPr/>
            <p:nvPr/>
          </p:nvSpPr>
          <p:spPr>
            <a:xfrm>
              <a:off x="8462500" y="3117100"/>
              <a:ext cx="127800" cy="111600"/>
            </a:xfrm>
            <a:prstGeom prst="triangle">
              <a:avLst>
                <a:gd fmla="val 50000" name="adj"/>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47"/>
            <p:cNvSpPr/>
            <p:nvPr/>
          </p:nvSpPr>
          <p:spPr>
            <a:xfrm rot="10800000">
              <a:off x="5140775" y="2705100"/>
              <a:ext cx="127800" cy="111600"/>
            </a:xfrm>
            <a:prstGeom prst="triangle">
              <a:avLst>
                <a:gd fmla="val 50000" name="adj"/>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6" name="Google Shape;326;p47"/>
            <p:cNvSpPr/>
            <p:nvPr/>
          </p:nvSpPr>
          <p:spPr>
            <a:xfrm rot="10800000">
              <a:off x="6646725" y="2705100"/>
              <a:ext cx="127800" cy="111600"/>
            </a:xfrm>
            <a:prstGeom prst="triangle">
              <a:avLst>
                <a:gd fmla="val 50000" name="adj"/>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7" name="Google Shape;327;p47"/>
            <p:cNvSpPr/>
            <p:nvPr/>
          </p:nvSpPr>
          <p:spPr>
            <a:xfrm rot="10800000">
              <a:off x="8462500" y="2705100"/>
              <a:ext cx="127800" cy="111600"/>
            </a:xfrm>
            <a:prstGeom prst="triangle">
              <a:avLst>
                <a:gd fmla="val 50000" name="adj"/>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xEl>
                                              <p:pRg end="0" st="0"/>
                                            </p:txEl>
                                          </p:spTgt>
                                        </p:tgtEl>
                                        <p:attrNameLst>
                                          <p:attrName>style.visibility</p:attrName>
                                        </p:attrNameLst>
                                      </p:cBhvr>
                                      <p:to>
                                        <p:strVal val="visible"/>
                                      </p:to>
                                    </p:set>
                                    <p:animEffect filter="fade" transition="in">
                                      <p:cBhvr>
                                        <p:cTn dur="1000"/>
                                        <p:tgtEl>
                                          <p:spTgt spid="31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xEl>
                                              <p:pRg end="1" st="1"/>
                                            </p:txEl>
                                          </p:spTgt>
                                        </p:tgtEl>
                                        <p:attrNameLst>
                                          <p:attrName>style.visibility</p:attrName>
                                        </p:attrNameLst>
                                      </p:cBhvr>
                                      <p:to>
                                        <p:strVal val="visible"/>
                                      </p:to>
                                    </p:set>
                                    <p:animEffect filter="fade" transition="in">
                                      <p:cBhvr>
                                        <p:cTn dur="1000"/>
                                        <p:tgtEl>
                                          <p:spTgt spid="31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xEl>
                                              <p:pRg end="2" st="2"/>
                                            </p:txEl>
                                          </p:spTgt>
                                        </p:tgtEl>
                                        <p:attrNameLst>
                                          <p:attrName>style.visibility</p:attrName>
                                        </p:attrNameLst>
                                      </p:cBhvr>
                                      <p:to>
                                        <p:strVal val="visible"/>
                                      </p:to>
                                    </p:set>
                                    <p:animEffect filter="fade" transition="in">
                                      <p:cBhvr>
                                        <p:cTn dur="1000"/>
                                        <p:tgtEl>
                                          <p:spTgt spid="31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xEl>
                                              <p:pRg end="3" st="3"/>
                                            </p:txEl>
                                          </p:spTgt>
                                        </p:tgtEl>
                                        <p:attrNameLst>
                                          <p:attrName>style.visibility</p:attrName>
                                        </p:attrNameLst>
                                      </p:cBhvr>
                                      <p:to>
                                        <p:strVal val="visible"/>
                                      </p:to>
                                    </p:set>
                                    <p:animEffect filter="fade" transition="in">
                                      <p:cBhvr>
                                        <p:cTn dur="1000"/>
                                        <p:tgtEl>
                                          <p:spTgt spid="31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16">
                                            <p:txEl>
                                              <p:pRg end="4" st="4"/>
                                            </p:txEl>
                                          </p:spTgt>
                                        </p:tgtEl>
                                        <p:attrNameLst>
                                          <p:attrName>style.visibility</p:attrName>
                                        </p:attrNameLst>
                                      </p:cBhvr>
                                      <p:to>
                                        <p:strVal val="visible"/>
                                      </p:to>
                                    </p:set>
                                    <p:animEffect filter="fade" transition="in">
                                      <p:cBhvr>
                                        <p:cTn dur="1000"/>
                                        <p:tgtEl>
                                          <p:spTgt spid="316">
                                            <p:txEl>
                                              <p:pRg end="4" st="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1" name="Shape 331"/>
        <p:cNvGrpSpPr/>
        <p:nvPr/>
      </p:nvGrpSpPr>
      <p:grpSpPr>
        <a:xfrm>
          <a:off x="0" y="0"/>
          <a:ext cx="0" cy="0"/>
          <a:chOff x="0" y="0"/>
          <a:chExt cx="0" cy="0"/>
        </a:xfrm>
      </p:grpSpPr>
      <p:sp>
        <p:nvSpPr>
          <p:cNvPr id="332" name="Google Shape;332;p48"/>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Golden Gate Assembly - Mechanism</a:t>
            </a:r>
            <a:endParaRPr sz="3000">
              <a:solidFill>
                <a:srgbClr val="00A1B2"/>
              </a:solidFill>
              <a:latin typeface="Josefin Sans"/>
              <a:ea typeface="Josefin Sans"/>
              <a:cs typeface="Josefin Sans"/>
              <a:sym typeface="Josefin Sans"/>
            </a:endParaRPr>
          </a:p>
        </p:txBody>
      </p:sp>
      <p:sp>
        <p:nvSpPr>
          <p:cNvPr id="333" name="Google Shape;333;p48"/>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Josefin Sans"/>
                <a:ea typeface="Josefin Sans"/>
                <a:cs typeface="Josefin Sans"/>
                <a:sym typeface="Josefin Sans"/>
              </a:rPr>
              <a:t>Starting materials:</a:t>
            </a:r>
            <a:endParaRPr sz="2400">
              <a:solidFill>
                <a:srgbClr val="7CCFB8"/>
              </a:solidFill>
              <a:latin typeface="Josefin Sans"/>
              <a:ea typeface="Josefin Sans"/>
              <a:cs typeface="Josefin Sans"/>
              <a:sym typeface="Josefin Sans"/>
            </a:endParaRPr>
          </a:p>
        </p:txBody>
      </p:sp>
      <p:sp>
        <p:nvSpPr>
          <p:cNvPr id="334" name="Google Shape;334;p48"/>
          <p:cNvSpPr txBox="1"/>
          <p:nvPr/>
        </p:nvSpPr>
        <p:spPr>
          <a:xfrm>
            <a:off x="4215450" y="4639675"/>
            <a:ext cx="114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latin typeface="Josefin Sans"/>
                <a:ea typeface="Josefin Sans"/>
                <a:cs typeface="Josefin Sans"/>
                <a:sym typeface="Josefin Sans"/>
              </a:rPr>
              <a:t>Vector</a:t>
            </a:r>
            <a:endParaRPr>
              <a:solidFill>
                <a:srgbClr val="7CCFB8"/>
              </a:solidFill>
              <a:latin typeface="Josefin Sans"/>
              <a:ea typeface="Josefin Sans"/>
              <a:cs typeface="Josefin Sans"/>
              <a:sym typeface="Josefin Sans"/>
            </a:endParaRPr>
          </a:p>
        </p:txBody>
      </p:sp>
      <p:sp>
        <p:nvSpPr>
          <p:cNvPr id="335" name="Google Shape;335;p48"/>
          <p:cNvSpPr txBox="1"/>
          <p:nvPr/>
        </p:nvSpPr>
        <p:spPr>
          <a:xfrm>
            <a:off x="7645300" y="3025325"/>
            <a:ext cx="713100" cy="314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a:latin typeface="Josefin Sans"/>
                <a:ea typeface="Josefin Sans"/>
                <a:cs typeface="Josefin Sans"/>
                <a:sym typeface="Josefin Sans"/>
              </a:rPr>
              <a:t>GOI 2</a:t>
            </a:r>
            <a:endParaRPr>
              <a:solidFill>
                <a:srgbClr val="7CCFB8"/>
              </a:solidFill>
              <a:latin typeface="Josefin Sans"/>
              <a:ea typeface="Josefin Sans"/>
              <a:cs typeface="Josefin Sans"/>
              <a:sym typeface="Josefin Sans"/>
            </a:endParaRPr>
          </a:p>
        </p:txBody>
      </p:sp>
      <p:sp>
        <p:nvSpPr>
          <p:cNvPr id="336" name="Google Shape;336;p48"/>
          <p:cNvSpPr txBox="1"/>
          <p:nvPr/>
        </p:nvSpPr>
        <p:spPr>
          <a:xfrm>
            <a:off x="376050" y="2975000"/>
            <a:ext cx="713100" cy="314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Josefin Sans"/>
                <a:ea typeface="Josefin Sans"/>
                <a:cs typeface="Josefin Sans"/>
                <a:sym typeface="Josefin Sans"/>
              </a:rPr>
              <a:t>GOI 1</a:t>
            </a:r>
            <a:endParaRPr>
              <a:latin typeface="Josefin Sans"/>
              <a:ea typeface="Josefin Sans"/>
              <a:cs typeface="Josefin Sans"/>
              <a:sym typeface="Josefin Sans"/>
            </a:endParaRPr>
          </a:p>
          <a:p>
            <a:pPr indent="0" lvl="0" marL="0" rtl="0" algn="l">
              <a:lnSpc>
                <a:spcPct val="115000"/>
              </a:lnSpc>
              <a:spcBef>
                <a:spcPts val="1600"/>
              </a:spcBef>
              <a:spcAft>
                <a:spcPts val="1600"/>
              </a:spcAft>
              <a:buNone/>
            </a:pPr>
            <a:r>
              <a:t/>
            </a:r>
            <a:endParaRPr>
              <a:latin typeface="Josefin Sans"/>
              <a:ea typeface="Josefin Sans"/>
              <a:cs typeface="Josefin Sans"/>
              <a:sym typeface="Josefin Sans"/>
            </a:endParaRPr>
          </a:p>
        </p:txBody>
      </p:sp>
      <p:pic>
        <p:nvPicPr>
          <p:cNvPr id="337" name="Google Shape;337;p48"/>
          <p:cNvPicPr preferRelativeResize="0"/>
          <p:nvPr/>
        </p:nvPicPr>
        <p:blipFill rotWithShape="1">
          <a:blip r:embed="rId3">
            <a:alphaModFix/>
          </a:blip>
          <a:srcRect b="0" l="0" r="68224" t="0"/>
          <a:stretch/>
        </p:blipFill>
        <p:spPr>
          <a:xfrm>
            <a:off x="169975" y="1725175"/>
            <a:ext cx="4150876" cy="1300150"/>
          </a:xfrm>
          <a:prstGeom prst="rect">
            <a:avLst/>
          </a:prstGeom>
          <a:noFill/>
          <a:ln>
            <a:noFill/>
          </a:ln>
        </p:spPr>
      </p:pic>
      <p:pic>
        <p:nvPicPr>
          <p:cNvPr id="338" name="Google Shape;338;p48"/>
          <p:cNvPicPr preferRelativeResize="0"/>
          <p:nvPr/>
        </p:nvPicPr>
        <p:blipFill rotWithShape="1">
          <a:blip r:embed="rId3">
            <a:alphaModFix/>
          </a:blip>
          <a:srcRect b="0" l="34113" r="34110" t="0"/>
          <a:stretch/>
        </p:blipFill>
        <p:spPr>
          <a:xfrm>
            <a:off x="4756900" y="1725175"/>
            <a:ext cx="4264436" cy="1300150"/>
          </a:xfrm>
          <a:prstGeom prst="rect">
            <a:avLst/>
          </a:prstGeom>
          <a:noFill/>
          <a:ln>
            <a:noFill/>
          </a:ln>
        </p:spPr>
      </p:pic>
      <p:pic>
        <p:nvPicPr>
          <p:cNvPr id="339" name="Google Shape;339;p48"/>
          <p:cNvPicPr preferRelativeResize="0"/>
          <p:nvPr/>
        </p:nvPicPr>
        <p:blipFill rotWithShape="1">
          <a:blip r:embed="rId3">
            <a:alphaModFix/>
          </a:blip>
          <a:srcRect b="-3610" l="68155" r="-350" t="3610"/>
          <a:stretch/>
        </p:blipFill>
        <p:spPr>
          <a:xfrm>
            <a:off x="2256125" y="3340025"/>
            <a:ext cx="4631750" cy="1393700"/>
          </a:xfrm>
          <a:prstGeom prst="rect">
            <a:avLst/>
          </a:prstGeom>
          <a:noFill/>
          <a:ln>
            <a:noFill/>
          </a:ln>
        </p:spPr>
      </p:pic>
      <p:sp>
        <p:nvSpPr>
          <p:cNvPr id="340" name="Google Shape;340;p48"/>
          <p:cNvSpPr/>
          <p:nvPr/>
        </p:nvSpPr>
        <p:spPr>
          <a:xfrm>
            <a:off x="7680200" y="4206975"/>
            <a:ext cx="1463700" cy="936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4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Golden Gate Assembly - Mechanism</a:t>
            </a:r>
            <a:endParaRPr sz="3000">
              <a:solidFill>
                <a:srgbClr val="00A1B2"/>
              </a:solidFill>
              <a:latin typeface="Josefin Sans"/>
              <a:ea typeface="Josefin Sans"/>
              <a:cs typeface="Josefin Sans"/>
              <a:sym typeface="Josefin Sans"/>
            </a:endParaRPr>
          </a:p>
        </p:txBody>
      </p:sp>
      <p:sp>
        <p:nvSpPr>
          <p:cNvPr id="346" name="Google Shape;346;p49"/>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Josefin Sans"/>
                <a:ea typeface="Josefin Sans"/>
                <a:cs typeface="Josefin Sans"/>
                <a:sym typeface="Josefin Sans"/>
              </a:rPr>
              <a:t>Digest with Type IIS RE:</a:t>
            </a:r>
            <a:endParaRPr sz="2400">
              <a:solidFill>
                <a:srgbClr val="7CCFB8"/>
              </a:solidFill>
              <a:latin typeface="Josefin Sans"/>
              <a:ea typeface="Josefin Sans"/>
              <a:cs typeface="Josefin Sans"/>
              <a:sym typeface="Josefin Sans"/>
            </a:endParaRPr>
          </a:p>
        </p:txBody>
      </p:sp>
      <p:pic>
        <p:nvPicPr>
          <p:cNvPr id="347" name="Google Shape;347;p49"/>
          <p:cNvPicPr preferRelativeResize="0"/>
          <p:nvPr/>
        </p:nvPicPr>
        <p:blipFill rotWithShape="1">
          <a:blip r:embed="rId3">
            <a:alphaModFix/>
          </a:blip>
          <a:srcRect b="45432" l="38053" r="42810" t="0"/>
          <a:stretch/>
        </p:blipFill>
        <p:spPr>
          <a:xfrm>
            <a:off x="4481688" y="1540788"/>
            <a:ext cx="3273163" cy="1019787"/>
          </a:xfrm>
          <a:prstGeom prst="rect">
            <a:avLst/>
          </a:prstGeom>
          <a:noFill/>
          <a:ln>
            <a:noFill/>
          </a:ln>
        </p:spPr>
      </p:pic>
      <p:pic>
        <p:nvPicPr>
          <p:cNvPr id="348" name="Google Shape;348;p49"/>
          <p:cNvPicPr preferRelativeResize="0"/>
          <p:nvPr/>
        </p:nvPicPr>
        <p:blipFill rotWithShape="1">
          <a:blip r:embed="rId3">
            <a:alphaModFix/>
          </a:blip>
          <a:srcRect b="32491" l="3394" r="79026" t="0"/>
          <a:stretch/>
        </p:blipFill>
        <p:spPr>
          <a:xfrm>
            <a:off x="1213875" y="1841675"/>
            <a:ext cx="2919682" cy="1225200"/>
          </a:xfrm>
          <a:prstGeom prst="rect">
            <a:avLst/>
          </a:prstGeom>
          <a:noFill/>
          <a:ln>
            <a:noFill/>
          </a:ln>
        </p:spPr>
      </p:pic>
      <p:pic>
        <p:nvPicPr>
          <p:cNvPr id="349" name="Google Shape;349;p49"/>
          <p:cNvPicPr preferRelativeResize="0"/>
          <p:nvPr/>
        </p:nvPicPr>
        <p:blipFill rotWithShape="1">
          <a:blip r:embed="rId4">
            <a:alphaModFix/>
          </a:blip>
          <a:srcRect b="0" l="67925" r="0" t="0"/>
          <a:stretch/>
        </p:blipFill>
        <p:spPr>
          <a:xfrm>
            <a:off x="768425" y="2763300"/>
            <a:ext cx="7394300" cy="2287100"/>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3" name="Shape 353"/>
        <p:cNvGrpSpPr/>
        <p:nvPr/>
      </p:nvGrpSpPr>
      <p:grpSpPr>
        <a:xfrm>
          <a:off x="0" y="0"/>
          <a:ext cx="0" cy="0"/>
          <a:chOff x="0" y="0"/>
          <a:chExt cx="0" cy="0"/>
        </a:xfrm>
      </p:grpSpPr>
      <p:sp>
        <p:nvSpPr>
          <p:cNvPr id="354" name="Google Shape;354;p5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457200" lvl="0" marL="457200" rtl="0" algn="l">
              <a:spcBef>
                <a:spcPts val="0"/>
              </a:spcBef>
              <a:spcAft>
                <a:spcPts val="0"/>
              </a:spcAft>
              <a:buNone/>
            </a:pPr>
            <a:r>
              <a:rPr lang="en" sz="3000">
                <a:solidFill>
                  <a:srgbClr val="00A1B2"/>
                </a:solidFill>
                <a:latin typeface="Josefin Sans"/>
                <a:ea typeface="Josefin Sans"/>
                <a:cs typeface="Josefin Sans"/>
                <a:sym typeface="Josefin Sans"/>
              </a:rPr>
              <a:t>Golden Gate Assembly - Mechanism</a:t>
            </a:r>
            <a:endParaRPr sz="3000">
              <a:solidFill>
                <a:srgbClr val="00A1B2"/>
              </a:solidFill>
              <a:latin typeface="Josefin Sans"/>
              <a:ea typeface="Josefin Sans"/>
              <a:cs typeface="Josefin Sans"/>
              <a:sym typeface="Josefin Sans"/>
            </a:endParaRPr>
          </a:p>
        </p:txBody>
      </p:sp>
      <p:sp>
        <p:nvSpPr>
          <p:cNvPr id="355" name="Google Shape;355;p50"/>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Josefin Sans"/>
                <a:ea typeface="Josefin Sans"/>
                <a:cs typeface="Josefin Sans"/>
                <a:sym typeface="Josefin Sans"/>
              </a:rPr>
              <a:t>Add T4 DNA Ligase:</a:t>
            </a:r>
            <a:endParaRPr sz="2400">
              <a:solidFill>
                <a:srgbClr val="7CCFB8"/>
              </a:solidFill>
              <a:latin typeface="Josefin Sans"/>
              <a:ea typeface="Josefin Sans"/>
              <a:cs typeface="Josefin Sans"/>
              <a:sym typeface="Josefin Sans"/>
            </a:endParaRPr>
          </a:p>
        </p:txBody>
      </p:sp>
      <p:pic>
        <p:nvPicPr>
          <p:cNvPr id="356" name="Google Shape;356;p50"/>
          <p:cNvPicPr preferRelativeResize="0"/>
          <p:nvPr/>
        </p:nvPicPr>
        <p:blipFill>
          <a:blip r:embed="rId3">
            <a:alphaModFix/>
          </a:blip>
          <a:stretch>
            <a:fillRect/>
          </a:stretch>
        </p:blipFill>
        <p:spPr>
          <a:xfrm>
            <a:off x="152400" y="2290600"/>
            <a:ext cx="8839202" cy="2408994"/>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0" name="Shape 360"/>
        <p:cNvGrpSpPr/>
        <p:nvPr/>
      </p:nvGrpSpPr>
      <p:grpSpPr>
        <a:xfrm>
          <a:off x="0" y="0"/>
          <a:ext cx="0" cy="0"/>
          <a:chOff x="0" y="0"/>
          <a:chExt cx="0" cy="0"/>
        </a:xfrm>
      </p:grpSpPr>
      <p:sp>
        <p:nvSpPr>
          <p:cNvPr id="361" name="Google Shape;361;p51"/>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Golden Gate Assembly</a:t>
            </a:r>
            <a:endParaRPr sz="3000">
              <a:solidFill>
                <a:srgbClr val="00A1B2"/>
              </a:solidFill>
              <a:latin typeface="Josefin Sans"/>
              <a:ea typeface="Josefin Sans"/>
              <a:cs typeface="Josefin Sans"/>
              <a:sym typeface="Josefin Sans"/>
            </a:endParaRPr>
          </a:p>
        </p:txBody>
      </p:sp>
      <p:sp>
        <p:nvSpPr>
          <p:cNvPr id="362" name="Google Shape;362;p51"/>
          <p:cNvSpPr txBox="1"/>
          <p:nvPr/>
        </p:nvSpPr>
        <p:spPr>
          <a:xfrm>
            <a:off x="311700" y="1152475"/>
            <a:ext cx="8520600" cy="3839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latin typeface="Josefin Sans"/>
                <a:ea typeface="Josefin Sans"/>
                <a:cs typeface="Josefin Sans"/>
                <a:sym typeface="Josefin Sans"/>
              </a:rPr>
              <a:t>Design:</a:t>
            </a:r>
            <a:endParaRPr sz="2400">
              <a:latin typeface="Josefin Sans"/>
              <a:ea typeface="Josefin Sans"/>
              <a:cs typeface="Josefin Sans"/>
              <a:sym typeface="Josefin Sans"/>
            </a:endParaRPr>
          </a:p>
          <a:p>
            <a:pPr indent="-330200" lvl="0" marL="457200" rtl="0" algn="l">
              <a:lnSpc>
                <a:spcPct val="115000"/>
              </a:lnSpc>
              <a:spcBef>
                <a:spcPts val="16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Inserts and vector must have unique but compatible 4nt overhangs to assemble in correct order and orientation</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Theoretically, 256 different overhangs possible</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For practical use, overhangs in the same reaction should differ by &gt;1nt to avoid unintentional ligation products</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May need to </a:t>
            </a:r>
            <a:r>
              <a:rPr lang="en" sz="1600">
                <a:solidFill>
                  <a:srgbClr val="7CCFB8"/>
                </a:solidFill>
                <a:latin typeface="Josefin Sans"/>
                <a:ea typeface="Josefin Sans"/>
                <a:cs typeface="Josefin Sans"/>
                <a:sym typeface="Josefin Sans"/>
              </a:rPr>
              <a:t>“domesticate” </a:t>
            </a:r>
            <a:r>
              <a:rPr lang="en" sz="1600">
                <a:solidFill>
                  <a:schemeClr val="dk1"/>
                </a:solidFill>
                <a:latin typeface="Josefin Sans"/>
                <a:ea typeface="Josefin Sans"/>
                <a:cs typeface="Josefin Sans"/>
                <a:sym typeface="Josefin Sans"/>
              </a:rPr>
              <a:t>inserts or vectors</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Remove any endogenous restriction sites for the type IIS enzyme you choose to use</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Orientation/location of type IIS RE recognition site dictates whether the assembly will be reusable vs. permanent</a:t>
            </a:r>
            <a:endParaRPr sz="16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363" name="Google Shape;363;p51"/>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sz="21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0" st="0"/>
                                            </p:txEl>
                                          </p:spTgt>
                                        </p:tgtEl>
                                        <p:attrNameLst>
                                          <p:attrName>style.visibility</p:attrName>
                                        </p:attrNameLst>
                                      </p:cBhvr>
                                      <p:to>
                                        <p:strVal val="visible"/>
                                      </p:to>
                                    </p:set>
                                    <p:animEffect filter="fade" transition="in">
                                      <p:cBhvr>
                                        <p:cTn dur="1000"/>
                                        <p:tgtEl>
                                          <p:spTgt spid="36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1" st="1"/>
                                            </p:txEl>
                                          </p:spTgt>
                                        </p:tgtEl>
                                        <p:attrNameLst>
                                          <p:attrName>style.visibility</p:attrName>
                                        </p:attrNameLst>
                                      </p:cBhvr>
                                      <p:to>
                                        <p:strVal val="visible"/>
                                      </p:to>
                                    </p:set>
                                    <p:animEffect filter="fade" transition="in">
                                      <p:cBhvr>
                                        <p:cTn dur="1000"/>
                                        <p:tgtEl>
                                          <p:spTgt spid="36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2" st="2"/>
                                            </p:txEl>
                                          </p:spTgt>
                                        </p:tgtEl>
                                        <p:attrNameLst>
                                          <p:attrName>style.visibility</p:attrName>
                                        </p:attrNameLst>
                                      </p:cBhvr>
                                      <p:to>
                                        <p:strVal val="visible"/>
                                      </p:to>
                                    </p:set>
                                    <p:animEffect filter="fade" transition="in">
                                      <p:cBhvr>
                                        <p:cTn dur="1000"/>
                                        <p:tgtEl>
                                          <p:spTgt spid="36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3" st="3"/>
                                            </p:txEl>
                                          </p:spTgt>
                                        </p:tgtEl>
                                        <p:attrNameLst>
                                          <p:attrName>style.visibility</p:attrName>
                                        </p:attrNameLst>
                                      </p:cBhvr>
                                      <p:to>
                                        <p:strVal val="visible"/>
                                      </p:to>
                                    </p:set>
                                    <p:animEffect filter="fade" transition="in">
                                      <p:cBhvr>
                                        <p:cTn dur="1000"/>
                                        <p:tgtEl>
                                          <p:spTgt spid="36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4" st="4"/>
                                            </p:txEl>
                                          </p:spTgt>
                                        </p:tgtEl>
                                        <p:attrNameLst>
                                          <p:attrName>style.visibility</p:attrName>
                                        </p:attrNameLst>
                                      </p:cBhvr>
                                      <p:to>
                                        <p:strVal val="visible"/>
                                      </p:to>
                                    </p:set>
                                    <p:animEffect filter="fade" transition="in">
                                      <p:cBhvr>
                                        <p:cTn dur="1000"/>
                                        <p:tgtEl>
                                          <p:spTgt spid="36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5" st="5"/>
                                            </p:txEl>
                                          </p:spTgt>
                                        </p:tgtEl>
                                        <p:attrNameLst>
                                          <p:attrName>style.visibility</p:attrName>
                                        </p:attrNameLst>
                                      </p:cBhvr>
                                      <p:to>
                                        <p:strVal val="visible"/>
                                      </p:to>
                                    </p:set>
                                    <p:animEffect filter="fade" transition="in">
                                      <p:cBhvr>
                                        <p:cTn dur="1000"/>
                                        <p:tgtEl>
                                          <p:spTgt spid="36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6" st="6"/>
                                            </p:txEl>
                                          </p:spTgt>
                                        </p:tgtEl>
                                        <p:attrNameLst>
                                          <p:attrName>style.visibility</p:attrName>
                                        </p:attrNameLst>
                                      </p:cBhvr>
                                      <p:to>
                                        <p:strVal val="visible"/>
                                      </p:to>
                                    </p:set>
                                    <p:animEffect filter="fade" transition="in">
                                      <p:cBhvr>
                                        <p:cTn dur="1000"/>
                                        <p:tgtEl>
                                          <p:spTgt spid="36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7" st="7"/>
                                            </p:txEl>
                                          </p:spTgt>
                                        </p:tgtEl>
                                        <p:attrNameLst>
                                          <p:attrName>style.visibility</p:attrName>
                                        </p:attrNameLst>
                                      </p:cBhvr>
                                      <p:to>
                                        <p:strVal val="visible"/>
                                      </p:to>
                                    </p:set>
                                    <p:animEffect filter="fade" transition="in">
                                      <p:cBhvr>
                                        <p:cTn dur="1000"/>
                                        <p:tgtEl>
                                          <p:spTgt spid="36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0" st="0"/>
                                            </p:txEl>
                                          </p:spTgt>
                                        </p:tgtEl>
                                        <p:attrNameLst>
                                          <p:attrName>style.visibility</p:attrName>
                                        </p:attrNameLst>
                                      </p:cBhvr>
                                      <p:to>
                                        <p:strVal val="visible"/>
                                      </p:to>
                                    </p:set>
                                    <p:animEffect filter="fade" transition="in">
                                      <p:cBhvr>
                                        <p:cTn dur="1000"/>
                                        <p:tgtEl>
                                          <p:spTgt spid="36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1" st="1"/>
                                            </p:txEl>
                                          </p:spTgt>
                                        </p:tgtEl>
                                        <p:attrNameLst>
                                          <p:attrName>style.visibility</p:attrName>
                                        </p:attrNameLst>
                                      </p:cBhvr>
                                      <p:to>
                                        <p:strVal val="visible"/>
                                      </p:to>
                                    </p:set>
                                    <p:animEffect filter="fade" transition="in">
                                      <p:cBhvr>
                                        <p:cTn dur="1000"/>
                                        <p:tgtEl>
                                          <p:spTgt spid="36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2" st="2"/>
                                            </p:txEl>
                                          </p:spTgt>
                                        </p:tgtEl>
                                        <p:attrNameLst>
                                          <p:attrName>style.visibility</p:attrName>
                                        </p:attrNameLst>
                                      </p:cBhvr>
                                      <p:to>
                                        <p:strVal val="visible"/>
                                      </p:to>
                                    </p:set>
                                    <p:animEffect filter="fade" transition="in">
                                      <p:cBhvr>
                                        <p:cTn dur="1000"/>
                                        <p:tgtEl>
                                          <p:spTgt spid="36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3" st="3"/>
                                            </p:txEl>
                                          </p:spTgt>
                                        </p:tgtEl>
                                        <p:attrNameLst>
                                          <p:attrName>style.visibility</p:attrName>
                                        </p:attrNameLst>
                                      </p:cBhvr>
                                      <p:to>
                                        <p:strVal val="visible"/>
                                      </p:to>
                                    </p:set>
                                    <p:animEffect filter="fade" transition="in">
                                      <p:cBhvr>
                                        <p:cTn dur="1000"/>
                                        <p:tgtEl>
                                          <p:spTgt spid="36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4" st="4"/>
                                            </p:txEl>
                                          </p:spTgt>
                                        </p:tgtEl>
                                        <p:attrNameLst>
                                          <p:attrName>style.visibility</p:attrName>
                                        </p:attrNameLst>
                                      </p:cBhvr>
                                      <p:to>
                                        <p:strVal val="visible"/>
                                      </p:to>
                                    </p:set>
                                    <p:animEffect filter="fade" transition="in">
                                      <p:cBhvr>
                                        <p:cTn dur="1000"/>
                                        <p:tgtEl>
                                          <p:spTgt spid="36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5" st="5"/>
                                            </p:txEl>
                                          </p:spTgt>
                                        </p:tgtEl>
                                        <p:attrNameLst>
                                          <p:attrName>style.visibility</p:attrName>
                                        </p:attrNameLst>
                                      </p:cBhvr>
                                      <p:to>
                                        <p:strVal val="visible"/>
                                      </p:to>
                                    </p:set>
                                    <p:animEffect filter="fade" transition="in">
                                      <p:cBhvr>
                                        <p:cTn dur="1000"/>
                                        <p:tgtEl>
                                          <p:spTgt spid="36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6" st="6"/>
                                            </p:txEl>
                                          </p:spTgt>
                                        </p:tgtEl>
                                        <p:attrNameLst>
                                          <p:attrName>style.visibility</p:attrName>
                                        </p:attrNameLst>
                                      </p:cBhvr>
                                      <p:to>
                                        <p:strVal val="visible"/>
                                      </p:to>
                                    </p:set>
                                    <p:animEffect filter="fade" transition="in">
                                      <p:cBhvr>
                                        <p:cTn dur="1000"/>
                                        <p:tgtEl>
                                          <p:spTgt spid="36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62">
                                            <p:txEl>
                                              <p:pRg end="7" st="7"/>
                                            </p:txEl>
                                          </p:spTgt>
                                        </p:tgtEl>
                                        <p:attrNameLst>
                                          <p:attrName>style.visibility</p:attrName>
                                        </p:attrNameLst>
                                      </p:cBhvr>
                                      <p:to>
                                        <p:strVal val="visible"/>
                                      </p:to>
                                    </p:set>
                                    <p:animEffect filter="fade" transition="in">
                                      <p:cBhvr>
                                        <p:cTn dur="1000"/>
                                        <p:tgtEl>
                                          <p:spTgt spid="362">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52"/>
          <p:cNvSpPr/>
          <p:nvPr/>
        </p:nvSpPr>
        <p:spPr>
          <a:xfrm>
            <a:off x="1229275" y="3735300"/>
            <a:ext cx="5014200" cy="1348800"/>
          </a:xfrm>
          <a:prstGeom prst="rect">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9" name="Google Shape;369;p5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Golden Gate Flipper</a:t>
            </a:r>
            <a:endParaRPr sz="3000">
              <a:solidFill>
                <a:srgbClr val="00A1B2"/>
              </a:solidFill>
              <a:latin typeface="Josefin Sans"/>
              <a:ea typeface="Josefin Sans"/>
              <a:cs typeface="Josefin Sans"/>
              <a:sym typeface="Josefin Sans"/>
            </a:endParaRPr>
          </a:p>
        </p:txBody>
      </p:sp>
      <p:sp>
        <p:nvSpPr>
          <p:cNvPr id="370" name="Google Shape;370;p52"/>
          <p:cNvSpPr txBox="1"/>
          <p:nvPr/>
        </p:nvSpPr>
        <p:spPr>
          <a:xfrm>
            <a:off x="311700" y="1152475"/>
            <a:ext cx="8520600" cy="478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Josefin Sans"/>
                <a:ea typeface="Josefin Sans"/>
                <a:cs typeface="Josefin Sans"/>
                <a:sym typeface="Josefin Sans"/>
              </a:rPr>
              <a:t>Ordered Construct: </a:t>
            </a:r>
            <a:endParaRPr sz="1800">
              <a:solidFill>
                <a:schemeClr val="dk1"/>
              </a:solidFill>
              <a:latin typeface="Josefin Sans"/>
              <a:ea typeface="Josefin Sans"/>
              <a:cs typeface="Josefin Sans"/>
              <a:sym typeface="Josefin Sans"/>
            </a:endParaRPr>
          </a:p>
        </p:txBody>
      </p:sp>
      <p:sp>
        <p:nvSpPr>
          <p:cNvPr id="371" name="Google Shape;371;p52"/>
          <p:cNvSpPr/>
          <p:nvPr/>
        </p:nvSpPr>
        <p:spPr>
          <a:xfrm>
            <a:off x="3755010" y="2886550"/>
            <a:ext cx="2146200" cy="285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RFP GENE </a:t>
            </a:r>
            <a:endParaRPr sz="1100">
              <a:latin typeface="Josefin Sans"/>
              <a:ea typeface="Josefin Sans"/>
              <a:cs typeface="Josefin Sans"/>
              <a:sym typeface="Josefin Sans"/>
            </a:endParaRPr>
          </a:p>
        </p:txBody>
      </p:sp>
      <p:sp>
        <p:nvSpPr>
          <p:cNvPr id="372" name="Google Shape;372;p52"/>
          <p:cNvSpPr/>
          <p:nvPr/>
        </p:nvSpPr>
        <p:spPr>
          <a:xfrm>
            <a:off x="3075216" y="2886550"/>
            <a:ext cx="679800" cy="285300"/>
          </a:xfrm>
          <a:prstGeom prst="rect">
            <a:avLst/>
          </a:prstGeom>
          <a:solidFill>
            <a:srgbClr val="CC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Spacer</a:t>
            </a:r>
            <a:endParaRPr sz="1100">
              <a:latin typeface="Josefin Sans"/>
              <a:ea typeface="Josefin Sans"/>
              <a:cs typeface="Josefin Sans"/>
              <a:sym typeface="Josefin Sans"/>
            </a:endParaRPr>
          </a:p>
        </p:txBody>
      </p:sp>
      <p:sp>
        <p:nvSpPr>
          <p:cNvPr id="373" name="Google Shape;373;p52"/>
          <p:cNvSpPr/>
          <p:nvPr/>
        </p:nvSpPr>
        <p:spPr>
          <a:xfrm>
            <a:off x="3754959" y="2886550"/>
            <a:ext cx="232800" cy="285300"/>
          </a:xfrm>
          <a:prstGeom prst="rect">
            <a:avLst/>
          </a:prstGeom>
          <a:noFill/>
          <a:ln cap="flat" cmpd="sng" w="19050">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700">
                <a:latin typeface="Josefin Sans"/>
                <a:ea typeface="Josefin Sans"/>
                <a:cs typeface="Josefin Sans"/>
                <a:sym typeface="Josefin Sans"/>
              </a:rPr>
              <a:t>AUG</a:t>
            </a:r>
            <a:endParaRPr sz="700">
              <a:latin typeface="Josefin Sans"/>
              <a:ea typeface="Josefin Sans"/>
              <a:cs typeface="Josefin Sans"/>
              <a:sym typeface="Josefin Sans"/>
            </a:endParaRPr>
          </a:p>
        </p:txBody>
      </p:sp>
      <p:sp>
        <p:nvSpPr>
          <p:cNvPr id="374" name="Google Shape;374;p52"/>
          <p:cNvSpPr/>
          <p:nvPr/>
        </p:nvSpPr>
        <p:spPr>
          <a:xfrm>
            <a:off x="5895451" y="2886550"/>
            <a:ext cx="232800" cy="285300"/>
          </a:xfrm>
          <a:prstGeom prst="rect">
            <a:avLst/>
          </a:prstGeom>
          <a:noFill/>
          <a:ln cap="flat" cmpd="sng" w="19050">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700">
                <a:latin typeface="Josefin Sans"/>
                <a:ea typeface="Josefin Sans"/>
                <a:cs typeface="Josefin Sans"/>
                <a:sym typeface="Josefin Sans"/>
              </a:rPr>
              <a:t>UAA</a:t>
            </a:r>
            <a:endParaRPr sz="700">
              <a:latin typeface="Josefin Sans"/>
              <a:ea typeface="Josefin Sans"/>
              <a:cs typeface="Josefin Sans"/>
              <a:sym typeface="Josefin Sans"/>
            </a:endParaRPr>
          </a:p>
        </p:txBody>
      </p:sp>
      <p:sp>
        <p:nvSpPr>
          <p:cNvPr id="375" name="Google Shape;375;p52"/>
          <p:cNvSpPr/>
          <p:nvPr/>
        </p:nvSpPr>
        <p:spPr>
          <a:xfrm>
            <a:off x="6128269" y="2886550"/>
            <a:ext cx="232800" cy="285300"/>
          </a:xfrm>
          <a:prstGeom prst="rect">
            <a:avLst/>
          </a:prstGeom>
          <a:noFill/>
          <a:ln cap="flat" cmpd="sng" w="19050">
            <a:solidFill>
              <a:srgbClr val="F6B26B"/>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700">
                <a:latin typeface="Josefin Sans"/>
                <a:ea typeface="Josefin Sans"/>
                <a:cs typeface="Josefin Sans"/>
                <a:sym typeface="Josefin Sans"/>
              </a:rPr>
              <a:t>UAA</a:t>
            </a:r>
            <a:endParaRPr sz="700">
              <a:latin typeface="Josefin Sans"/>
              <a:ea typeface="Josefin Sans"/>
              <a:cs typeface="Josefin Sans"/>
              <a:sym typeface="Josefin Sans"/>
            </a:endParaRPr>
          </a:p>
        </p:txBody>
      </p:sp>
      <p:sp>
        <p:nvSpPr>
          <p:cNvPr id="376" name="Google Shape;376;p52"/>
          <p:cNvSpPr/>
          <p:nvPr/>
        </p:nvSpPr>
        <p:spPr>
          <a:xfrm>
            <a:off x="2577737" y="2886550"/>
            <a:ext cx="497100" cy="285300"/>
          </a:xfrm>
          <a:prstGeom prst="rect">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RBS</a:t>
            </a:r>
            <a:endParaRPr sz="1100">
              <a:latin typeface="Josefin Sans"/>
              <a:ea typeface="Josefin Sans"/>
              <a:cs typeface="Josefin Sans"/>
              <a:sym typeface="Josefin Sans"/>
            </a:endParaRPr>
          </a:p>
        </p:txBody>
      </p:sp>
      <p:sp>
        <p:nvSpPr>
          <p:cNvPr id="377" name="Google Shape;377;p52"/>
          <p:cNvSpPr/>
          <p:nvPr/>
        </p:nvSpPr>
        <p:spPr>
          <a:xfrm>
            <a:off x="6361062" y="2886550"/>
            <a:ext cx="1271100" cy="2853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Bidirectional Terminator</a:t>
            </a:r>
            <a:endParaRPr sz="1100">
              <a:latin typeface="Josefin Sans"/>
              <a:ea typeface="Josefin Sans"/>
              <a:cs typeface="Josefin Sans"/>
              <a:sym typeface="Josefin Sans"/>
            </a:endParaRPr>
          </a:p>
        </p:txBody>
      </p:sp>
      <p:sp>
        <p:nvSpPr>
          <p:cNvPr id="378" name="Google Shape;378;p52"/>
          <p:cNvSpPr/>
          <p:nvPr/>
        </p:nvSpPr>
        <p:spPr>
          <a:xfrm>
            <a:off x="1536663" y="2886538"/>
            <a:ext cx="1040700" cy="285300"/>
          </a:xfrm>
          <a:prstGeom prst="rect">
            <a:avLst/>
          </a:prstGeom>
          <a:solidFill>
            <a:srgbClr val="CED96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Constitutive promoter </a:t>
            </a:r>
            <a:endParaRPr sz="1100">
              <a:latin typeface="Josefin Sans"/>
              <a:ea typeface="Josefin Sans"/>
              <a:cs typeface="Josefin Sans"/>
              <a:sym typeface="Josefin Sans"/>
            </a:endParaRPr>
          </a:p>
        </p:txBody>
      </p:sp>
      <p:sp>
        <p:nvSpPr>
          <p:cNvPr id="379" name="Google Shape;379;p52"/>
          <p:cNvSpPr/>
          <p:nvPr/>
        </p:nvSpPr>
        <p:spPr>
          <a:xfrm>
            <a:off x="919788" y="2886550"/>
            <a:ext cx="616500" cy="285300"/>
          </a:xfrm>
          <a:prstGeom prst="rect">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Prefix</a:t>
            </a:r>
            <a:endParaRPr sz="1100">
              <a:latin typeface="Josefin Sans"/>
              <a:ea typeface="Josefin Sans"/>
              <a:cs typeface="Josefin Sans"/>
              <a:sym typeface="Josefin Sans"/>
            </a:endParaRPr>
          </a:p>
        </p:txBody>
      </p:sp>
      <p:sp>
        <p:nvSpPr>
          <p:cNvPr id="380" name="Google Shape;380;p52"/>
          <p:cNvSpPr/>
          <p:nvPr/>
        </p:nvSpPr>
        <p:spPr>
          <a:xfrm>
            <a:off x="7608076" y="2886550"/>
            <a:ext cx="616500" cy="285300"/>
          </a:xfrm>
          <a:prstGeom prst="rect">
            <a:avLst/>
          </a:prstGeom>
          <a:solidFill>
            <a:srgbClr val="FFD966"/>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Suffix</a:t>
            </a:r>
            <a:endParaRPr sz="1100">
              <a:latin typeface="Josefin Sans"/>
              <a:ea typeface="Josefin Sans"/>
              <a:cs typeface="Josefin Sans"/>
              <a:sym typeface="Josefin Sans"/>
            </a:endParaRPr>
          </a:p>
        </p:txBody>
      </p:sp>
      <p:sp>
        <p:nvSpPr>
          <p:cNvPr id="381" name="Google Shape;381;p52"/>
          <p:cNvSpPr/>
          <p:nvPr/>
        </p:nvSpPr>
        <p:spPr>
          <a:xfrm>
            <a:off x="239613" y="2886550"/>
            <a:ext cx="679800" cy="285300"/>
          </a:xfrm>
          <a:prstGeom prst="rect">
            <a:avLst/>
          </a:prstGeom>
          <a:solidFill>
            <a:srgbClr val="9FC5E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Primer</a:t>
            </a:r>
            <a:endParaRPr sz="1100">
              <a:latin typeface="Josefin Sans"/>
              <a:ea typeface="Josefin Sans"/>
              <a:cs typeface="Josefin Sans"/>
              <a:sym typeface="Josefin Sans"/>
            </a:endParaRPr>
          </a:p>
        </p:txBody>
      </p:sp>
      <p:sp>
        <p:nvSpPr>
          <p:cNvPr id="382" name="Google Shape;382;p52"/>
          <p:cNvSpPr/>
          <p:nvPr/>
        </p:nvSpPr>
        <p:spPr>
          <a:xfrm>
            <a:off x="8224563" y="2886550"/>
            <a:ext cx="679800" cy="285300"/>
          </a:xfrm>
          <a:prstGeom prst="rect">
            <a:avLst/>
          </a:prstGeom>
          <a:solidFill>
            <a:srgbClr val="9FC5E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100">
                <a:latin typeface="Josefin Sans"/>
                <a:ea typeface="Josefin Sans"/>
                <a:cs typeface="Josefin Sans"/>
                <a:sym typeface="Josefin Sans"/>
              </a:rPr>
              <a:t>Primer</a:t>
            </a:r>
            <a:endParaRPr sz="1100">
              <a:latin typeface="Josefin Sans"/>
              <a:ea typeface="Josefin Sans"/>
              <a:cs typeface="Josefin Sans"/>
              <a:sym typeface="Josefin Sans"/>
            </a:endParaRPr>
          </a:p>
        </p:txBody>
      </p:sp>
      <p:cxnSp>
        <p:nvCxnSpPr>
          <p:cNvPr id="383" name="Google Shape;383;p52"/>
          <p:cNvCxnSpPr>
            <a:endCxn id="379" idx="3"/>
          </p:cNvCxnSpPr>
          <p:nvPr/>
        </p:nvCxnSpPr>
        <p:spPr>
          <a:xfrm rot="10800000">
            <a:off x="1536288" y="3029200"/>
            <a:ext cx="1800" cy="539400"/>
          </a:xfrm>
          <a:prstGeom prst="straightConnector1">
            <a:avLst/>
          </a:prstGeom>
          <a:noFill/>
          <a:ln cap="flat" cmpd="sng" w="9525">
            <a:solidFill>
              <a:schemeClr val="dk2"/>
            </a:solidFill>
            <a:prstDash val="solid"/>
            <a:round/>
            <a:headEnd len="med" w="med" type="none"/>
            <a:tailEnd len="med" w="med" type="triangle"/>
          </a:ln>
        </p:spPr>
      </p:cxnSp>
      <p:grpSp>
        <p:nvGrpSpPr>
          <p:cNvPr id="384" name="Google Shape;384;p52"/>
          <p:cNvGrpSpPr/>
          <p:nvPr/>
        </p:nvGrpSpPr>
        <p:grpSpPr>
          <a:xfrm>
            <a:off x="1313050" y="3687675"/>
            <a:ext cx="8124600" cy="1303750"/>
            <a:chOff x="779650" y="3154275"/>
            <a:chExt cx="8124600" cy="1303750"/>
          </a:xfrm>
        </p:grpSpPr>
        <p:sp>
          <p:nvSpPr>
            <p:cNvPr id="385" name="Google Shape;385;p52"/>
            <p:cNvSpPr txBox="1"/>
            <p:nvPr/>
          </p:nvSpPr>
          <p:spPr>
            <a:xfrm>
              <a:off x="779650" y="3154275"/>
              <a:ext cx="8124600" cy="75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t>
              </a:r>
              <a:r>
                <a:rPr lang="en">
                  <a:solidFill>
                    <a:srgbClr val="E06666"/>
                  </a:solidFill>
                  <a:latin typeface="Josefin Sans"/>
                  <a:ea typeface="Josefin Sans"/>
                  <a:cs typeface="Josefin Sans"/>
                  <a:sym typeface="Josefin Sans"/>
                </a:rPr>
                <a:t>GGAG</a:t>
              </a:r>
              <a:r>
                <a:rPr lang="en">
                  <a:latin typeface="Josefin Sans"/>
                  <a:ea typeface="Josefin Sans"/>
                  <a:cs typeface="Josefin Sans"/>
                  <a:sym typeface="Josefin Sans"/>
                </a:rPr>
                <a:t>N</a:t>
              </a:r>
              <a:r>
                <a:rPr lang="en">
                  <a:solidFill>
                    <a:srgbClr val="674EA7"/>
                  </a:solidFill>
                  <a:latin typeface="Josefin Sans"/>
                  <a:ea typeface="Josefin Sans"/>
                  <a:cs typeface="Josefin Sans"/>
                  <a:sym typeface="Josefin Sans"/>
                </a:rPr>
                <a:t>GAGACC</a:t>
              </a:r>
              <a:r>
                <a:rPr lang="en">
                  <a:latin typeface="Josefin Sans"/>
                  <a:ea typeface="Josefin Sans"/>
                  <a:cs typeface="Josefin Sans"/>
                  <a:sym typeface="Josefin Sans"/>
                </a:rPr>
                <a:t>…………………………………………….....ATG</a:t>
              </a:r>
              <a:endParaRPr>
                <a:latin typeface="Josefin Sans"/>
                <a:ea typeface="Josefin Sans"/>
                <a:cs typeface="Josefin Sans"/>
                <a:sym typeface="Josefin Sans"/>
              </a:endParaRPr>
            </a:p>
            <a:p>
              <a:pPr indent="0" lvl="0" marL="0" rtl="0" algn="l">
                <a:spcBef>
                  <a:spcPts val="0"/>
                </a:spcBef>
                <a:spcAft>
                  <a:spcPts val="0"/>
                </a:spcAft>
                <a:buNone/>
              </a:pPr>
              <a:r>
                <a:rPr lang="en">
                  <a:solidFill>
                    <a:schemeClr val="dk1"/>
                  </a:solidFill>
                  <a:latin typeface="Josefin Sans"/>
                  <a:ea typeface="Josefin Sans"/>
                  <a:cs typeface="Josefin Sans"/>
                  <a:sym typeface="Josefin Sans"/>
                </a:rPr>
                <a:t>……</a:t>
              </a:r>
              <a:r>
                <a:rPr lang="en">
                  <a:solidFill>
                    <a:srgbClr val="E06666"/>
                  </a:solidFill>
                  <a:latin typeface="Josefin Sans"/>
                  <a:ea typeface="Josefin Sans"/>
                  <a:cs typeface="Josefin Sans"/>
                  <a:sym typeface="Josefin Sans"/>
                </a:rPr>
                <a:t>CCTC</a:t>
              </a:r>
              <a:r>
                <a:rPr lang="en">
                  <a:solidFill>
                    <a:schemeClr val="dk1"/>
                  </a:solidFill>
                  <a:latin typeface="Josefin Sans"/>
                  <a:ea typeface="Josefin Sans"/>
                  <a:cs typeface="Josefin Sans"/>
                  <a:sym typeface="Josefin Sans"/>
                </a:rPr>
                <a:t>N</a:t>
              </a:r>
              <a:r>
                <a:rPr lang="en">
                  <a:solidFill>
                    <a:srgbClr val="674EA7"/>
                  </a:solidFill>
                  <a:latin typeface="Josefin Sans"/>
                  <a:ea typeface="Josefin Sans"/>
                  <a:cs typeface="Josefin Sans"/>
                  <a:sym typeface="Josefin Sans"/>
                </a:rPr>
                <a:t>CTCTGG</a:t>
              </a:r>
              <a:r>
                <a:rPr lang="en">
                  <a:solidFill>
                    <a:schemeClr val="dk1"/>
                  </a:solidFill>
                  <a:latin typeface="Josefin Sans"/>
                  <a:ea typeface="Josefin Sans"/>
                  <a:cs typeface="Josefin Sans"/>
                  <a:sym typeface="Josefin Sans"/>
                </a:rPr>
                <a:t>…………………………………………………..TAC</a:t>
              </a:r>
              <a:endParaRPr>
                <a:latin typeface="Josefin Sans"/>
                <a:ea typeface="Josefin Sans"/>
                <a:cs typeface="Josefin Sans"/>
                <a:sym typeface="Josefin Sans"/>
              </a:endParaRPr>
            </a:p>
          </p:txBody>
        </p:sp>
        <p:sp>
          <p:nvSpPr>
            <p:cNvPr id="386" name="Google Shape;386;p52"/>
            <p:cNvSpPr txBox="1"/>
            <p:nvPr/>
          </p:nvSpPr>
          <p:spPr>
            <a:xfrm>
              <a:off x="1739525" y="3695200"/>
              <a:ext cx="615300" cy="7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8E7CC3"/>
                  </a:solidFill>
                  <a:latin typeface="Josefin Sans"/>
                  <a:ea typeface="Josefin Sans"/>
                  <a:cs typeface="Josefin Sans"/>
                  <a:sym typeface="Josefin Sans"/>
                </a:rPr>
                <a:t>BsaI recog. site</a:t>
              </a:r>
              <a:endParaRPr sz="1200">
                <a:solidFill>
                  <a:srgbClr val="8E7CC3"/>
                </a:solidFill>
                <a:latin typeface="Josefin Sans"/>
                <a:ea typeface="Josefin Sans"/>
                <a:cs typeface="Josefin Sans"/>
                <a:sym typeface="Josefin Sans"/>
              </a:endParaRPr>
            </a:p>
          </p:txBody>
        </p:sp>
        <p:sp>
          <p:nvSpPr>
            <p:cNvPr id="387" name="Google Shape;387;p52"/>
            <p:cNvSpPr txBox="1"/>
            <p:nvPr/>
          </p:nvSpPr>
          <p:spPr>
            <a:xfrm>
              <a:off x="941425" y="3726325"/>
              <a:ext cx="615300" cy="7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EA9999"/>
                  </a:solidFill>
                  <a:latin typeface="Josefin Sans"/>
                  <a:ea typeface="Josefin Sans"/>
                  <a:cs typeface="Josefin Sans"/>
                  <a:sym typeface="Josefin Sans"/>
                </a:rPr>
                <a:t>BsaI cut. site</a:t>
              </a:r>
              <a:endParaRPr sz="1200">
                <a:solidFill>
                  <a:srgbClr val="EA9999"/>
                </a:solidFill>
                <a:latin typeface="Josefin Sans"/>
                <a:ea typeface="Josefin Sans"/>
                <a:cs typeface="Josefin Sans"/>
                <a:sym typeface="Josefin Sans"/>
              </a:endParaRPr>
            </a:p>
          </p:txBody>
        </p:sp>
        <p:sp>
          <p:nvSpPr>
            <p:cNvPr id="388" name="Google Shape;388;p52"/>
            <p:cNvSpPr/>
            <p:nvPr/>
          </p:nvSpPr>
          <p:spPr>
            <a:xfrm rot="10800000">
              <a:off x="1003825" y="3186513"/>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52"/>
            <p:cNvSpPr/>
            <p:nvPr/>
          </p:nvSpPr>
          <p:spPr>
            <a:xfrm>
              <a:off x="1445250" y="3726325"/>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390" name="Google Shape;390;p52"/>
          <p:cNvCxnSpPr>
            <a:endCxn id="380" idx="1"/>
          </p:cNvCxnSpPr>
          <p:nvPr/>
        </p:nvCxnSpPr>
        <p:spPr>
          <a:xfrm flipH="1" rot="10800000">
            <a:off x="7602076" y="3029200"/>
            <a:ext cx="6000" cy="6585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0" st="0"/>
                                            </p:txEl>
                                          </p:spTgt>
                                        </p:tgtEl>
                                        <p:attrNameLst>
                                          <p:attrName>style.visibility</p:attrName>
                                        </p:attrNameLst>
                                      </p:cBhvr>
                                      <p:to>
                                        <p:strVal val="visible"/>
                                      </p:to>
                                    </p:set>
                                    <p:animEffect filter="fade" transition="in">
                                      <p:cBhvr>
                                        <p:cTn dur="1000"/>
                                        <p:tgtEl>
                                          <p:spTgt spid="370">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70">
                                            <p:txEl>
                                              <p:pRg end="0" st="0"/>
                                            </p:txEl>
                                          </p:spTgt>
                                        </p:tgtEl>
                                        <p:attrNameLst>
                                          <p:attrName>style.visibility</p:attrName>
                                        </p:attrNameLst>
                                      </p:cBhvr>
                                      <p:to>
                                        <p:strVal val="visible"/>
                                      </p:to>
                                    </p:set>
                                    <p:animEffect filter="fade" transition="in">
                                      <p:cBhvr>
                                        <p:cTn dur="1000"/>
                                        <p:tgtEl>
                                          <p:spTgt spid="370">
                                            <p:txEl>
                                              <p:pRg end="0" st="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4" name="Shape 394"/>
        <p:cNvGrpSpPr/>
        <p:nvPr/>
      </p:nvGrpSpPr>
      <p:grpSpPr>
        <a:xfrm>
          <a:off x="0" y="0"/>
          <a:ext cx="0" cy="0"/>
          <a:chOff x="0" y="0"/>
          <a:chExt cx="0" cy="0"/>
        </a:xfrm>
      </p:grpSpPr>
      <p:sp>
        <p:nvSpPr>
          <p:cNvPr id="395" name="Google Shape;395;p53"/>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Golden Gate Flipper</a:t>
            </a:r>
            <a:endParaRPr sz="3000">
              <a:solidFill>
                <a:srgbClr val="00A1B2"/>
              </a:solidFill>
              <a:latin typeface="Josefin Sans"/>
              <a:ea typeface="Josefin Sans"/>
              <a:cs typeface="Josefin Sans"/>
              <a:sym typeface="Josefin Sans"/>
            </a:endParaRPr>
          </a:p>
        </p:txBody>
      </p:sp>
      <p:sp>
        <p:nvSpPr>
          <p:cNvPr id="396" name="Google Shape;396;p53"/>
          <p:cNvSpPr txBox="1"/>
          <p:nvPr/>
        </p:nvSpPr>
        <p:spPr>
          <a:xfrm>
            <a:off x="311700" y="1152475"/>
            <a:ext cx="8520600" cy="731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latin typeface="Josefin Sans"/>
                <a:ea typeface="Josefin Sans"/>
                <a:cs typeface="Josefin Sans"/>
                <a:sym typeface="Josefin Sans"/>
              </a:rPr>
              <a:t>If we want to use pSB1A3 with golden gate how? (We don’t want to order a new plasmid)</a:t>
            </a:r>
            <a:endParaRPr sz="1600">
              <a:latin typeface="Josefin Sans"/>
              <a:ea typeface="Josefin Sans"/>
              <a:cs typeface="Josefin Sans"/>
              <a:sym typeface="Josefin Sans"/>
            </a:endParaRPr>
          </a:p>
          <a:p>
            <a:pPr indent="0" lvl="0" marL="0" rtl="0" algn="l">
              <a:lnSpc>
                <a:spcPct val="115000"/>
              </a:lnSpc>
              <a:spcBef>
                <a:spcPts val="1600"/>
              </a:spcBef>
              <a:spcAft>
                <a:spcPts val="1600"/>
              </a:spcAft>
              <a:buNone/>
            </a:pPr>
            <a:r>
              <a:t/>
            </a:r>
            <a:endParaRPr sz="1600">
              <a:solidFill>
                <a:schemeClr val="dk1"/>
              </a:solidFill>
              <a:latin typeface="Josefin Sans"/>
              <a:ea typeface="Josefin Sans"/>
              <a:cs typeface="Josefin Sans"/>
              <a:sym typeface="Josefin Sans"/>
            </a:endParaRPr>
          </a:p>
        </p:txBody>
      </p:sp>
      <p:sp>
        <p:nvSpPr>
          <p:cNvPr id="397" name="Google Shape;397;p53"/>
          <p:cNvSpPr/>
          <p:nvPr/>
        </p:nvSpPr>
        <p:spPr>
          <a:xfrm>
            <a:off x="768750" y="2116850"/>
            <a:ext cx="7606500" cy="1953300"/>
          </a:xfrm>
          <a:prstGeom prst="roundRect">
            <a:avLst>
              <a:gd fmla="val 27269" name="adj"/>
            </a:avLst>
          </a:prstGeom>
          <a:noFill/>
          <a:ln cap="flat" cmpd="sng" w="38100">
            <a:solidFill>
              <a:srgbClr val="99999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53"/>
          <p:cNvSpPr/>
          <p:nvPr/>
        </p:nvSpPr>
        <p:spPr>
          <a:xfrm>
            <a:off x="1711201" y="1954225"/>
            <a:ext cx="615300" cy="400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53"/>
          <p:cNvSpPr/>
          <p:nvPr/>
        </p:nvSpPr>
        <p:spPr>
          <a:xfrm>
            <a:off x="1598575" y="1959325"/>
            <a:ext cx="803100" cy="39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a:t>
            </a:r>
            <a:r>
              <a:rPr lang="en" sz="1000">
                <a:solidFill>
                  <a:srgbClr val="8E7CC3"/>
                </a:solidFill>
                <a:latin typeface="Josefin Sans"/>
                <a:ea typeface="Josefin Sans"/>
                <a:cs typeface="Josefin Sans"/>
                <a:sym typeface="Josefin Sans"/>
              </a:rPr>
              <a:t>AATTC</a:t>
            </a:r>
            <a:endParaRPr sz="1000">
              <a:solidFill>
                <a:srgbClr val="8E7CC3"/>
              </a:solidFill>
              <a:latin typeface="Josefin Sans"/>
              <a:ea typeface="Josefin Sans"/>
              <a:cs typeface="Josefin Sans"/>
              <a:sym typeface="Josefin Sans"/>
            </a:endParaRPr>
          </a:p>
          <a:p>
            <a:pPr indent="0" lvl="0" marL="0" rtl="0" algn="ctr">
              <a:spcBef>
                <a:spcPts val="0"/>
              </a:spcBef>
              <a:spcAft>
                <a:spcPts val="0"/>
              </a:spcAft>
              <a:buNone/>
            </a:pPr>
            <a:r>
              <a:rPr lang="en" sz="1000">
                <a:latin typeface="Josefin Sans"/>
                <a:ea typeface="Josefin Sans"/>
                <a:cs typeface="Josefin Sans"/>
                <a:sym typeface="Josefin Sans"/>
              </a:rPr>
              <a:t>CTTAA</a:t>
            </a:r>
            <a:r>
              <a:rPr lang="en" sz="1000">
                <a:solidFill>
                  <a:srgbClr val="8E7CC3"/>
                </a:solidFill>
                <a:latin typeface="Josefin Sans"/>
                <a:ea typeface="Josefin Sans"/>
                <a:cs typeface="Josefin Sans"/>
                <a:sym typeface="Josefin Sans"/>
              </a:rPr>
              <a:t>G</a:t>
            </a:r>
            <a:endParaRPr sz="1000">
              <a:solidFill>
                <a:srgbClr val="8E7CC3"/>
              </a:solidFill>
              <a:latin typeface="Josefin Sans"/>
              <a:ea typeface="Josefin Sans"/>
              <a:cs typeface="Josefin Sans"/>
              <a:sym typeface="Josefin Sans"/>
            </a:endParaRPr>
          </a:p>
        </p:txBody>
      </p:sp>
      <p:sp>
        <p:nvSpPr>
          <p:cNvPr id="400" name="Google Shape;400;p53"/>
          <p:cNvSpPr/>
          <p:nvPr/>
        </p:nvSpPr>
        <p:spPr>
          <a:xfrm>
            <a:off x="2512800" y="1954225"/>
            <a:ext cx="4117500" cy="336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53"/>
          <p:cNvSpPr txBox="1"/>
          <p:nvPr/>
        </p:nvSpPr>
        <p:spPr>
          <a:xfrm>
            <a:off x="2465425" y="1884175"/>
            <a:ext cx="1194300" cy="540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C27BA0"/>
                </a:solidFill>
                <a:latin typeface="Josefin Sans"/>
                <a:ea typeface="Josefin Sans"/>
                <a:cs typeface="Josefin Sans"/>
                <a:sym typeface="Josefin Sans"/>
              </a:rPr>
              <a:t>GG</a:t>
            </a:r>
            <a:r>
              <a:rPr lang="en" sz="1000">
                <a:solidFill>
                  <a:srgbClr val="C27BA0"/>
                </a:solidFill>
                <a:latin typeface="Josefin Sans"/>
                <a:ea typeface="Josefin Sans"/>
                <a:cs typeface="Josefin Sans"/>
                <a:sym typeface="Josefin Sans"/>
              </a:rPr>
              <a:t>AGC</a:t>
            </a:r>
            <a:r>
              <a:rPr lang="en" sz="1000">
                <a:latin typeface="Josefin Sans"/>
                <a:ea typeface="Josefin Sans"/>
                <a:cs typeface="Josefin Sans"/>
                <a:sym typeface="Josefin Sans"/>
              </a:rPr>
              <a:t>GAGACC</a:t>
            </a:r>
            <a:endParaRPr sz="1000">
              <a:latin typeface="Josefin Sans"/>
              <a:ea typeface="Josefin Sans"/>
              <a:cs typeface="Josefin Sans"/>
              <a:sym typeface="Josefin Sans"/>
            </a:endParaRPr>
          </a:p>
          <a:p>
            <a:pPr indent="0" lvl="0" marL="0" rtl="0" algn="ctr">
              <a:spcBef>
                <a:spcPts val="0"/>
              </a:spcBef>
              <a:spcAft>
                <a:spcPts val="0"/>
              </a:spcAft>
              <a:buNone/>
            </a:pPr>
            <a:r>
              <a:rPr lang="en" sz="1000">
                <a:latin typeface="Josefin Sans"/>
                <a:ea typeface="Josefin Sans"/>
                <a:cs typeface="Josefin Sans"/>
                <a:sym typeface="Josefin Sans"/>
              </a:rPr>
              <a:t>CCTC</a:t>
            </a:r>
            <a:r>
              <a:rPr lang="en" sz="1000">
                <a:solidFill>
                  <a:srgbClr val="C27BA0"/>
                </a:solidFill>
                <a:latin typeface="Josefin Sans"/>
                <a:ea typeface="Josefin Sans"/>
                <a:cs typeface="Josefin Sans"/>
                <a:sym typeface="Josefin Sans"/>
              </a:rPr>
              <a:t>G</a:t>
            </a:r>
            <a:r>
              <a:rPr lang="en" sz="1000">
                <a:latin typeface="Josefin Sans"/>
                <a:ea typeface="Josefin Sans"/>
                <a:cs typeface="Josefin Sans"/>
                <a:sym typeface="Josefin Sans"/>
              </a:rPr>
              <a:t>CTCTGG</a:t>
            </a:r>
            <a:endParaRPr sz="1000">
              <a:latin typeface="Josefin Sans"/>
              <a:ea typeface="Josefin Sans"/>
              <a:cs typeface="Josefin Sans"/>
              <a:sym typeface="Josefin Sans"/>
            </a:endParaRPr>
          </a:p>
        </p:txBody>
      </p:sp>
      <p:sp>
        <p:nvSpPr>
          <p:cNvPr id="402" name="Google Shape;402;p53"/>
          <p:cNvSpPr txBox="1"/>
          <p:nvPr/>
        </p:nvSpPr>
        <p:spPr>
          <a:xfrm>
            <a:off x="5445688" y="1921675"/>
            <a:ext cx="1320900" cy="46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GGTCTC</a:t>
            </a:r>
            <a:r>
              <a:rPr lang="en" sz="1000">
                <a:solidFill>
                  <a:srgbClr val="C27BA0"/>
                </a:solidFill>
                <a:latin typeface="Josefin Sans"/>
                <a:ea typeface="Josefin Sans"/>
                <a:cs typeface="Josefin Sans"/>
                <a:sym typeface="Josefin Sans"/>
              </a:rPr>
              <a:t>G</a:t>
            </a:r>
            <a:r>
              <a:rPr lang="en" sz="1000">
                <a:latin typeface="Josefin Sans"/>
                <a:ea typeface="Josefin Sans"/>
                <a:cs typeface="Josefin Sans"/>
                <a:sym typeface="Josefin Sans"/>
              </a:rPr>
              <a:t>AATG</a:t>
            </a:r>
            <a:endParaRPr sz="1000">
              <a:latin typeface="Josefin Sans"/>
              <a:ea typeface="Josefin Sans"/>
              <a:cs typeface="Josefin Sans"/>
              <a:sym typeface="Josefin Sans"/>
            </a:endParaRPr>
          </a:p>
          <a:p>
            <a:pPr indent="0" lvl="0" marL="0" rtl="0" algn="ctr">
              <a:spcBef>
                <a:spcPts val="0"/>
              </a:spcBef>
              <a:spcAft>
                <a:spcPts val="0"/>
              </a:spcAft>
              <a:buNone/>
            </a:pPr>
            <a:r>
              <a:rPr lang="en" sz="1000">
                <a:latin typeface="Josefin Sans"/>
                <a:ea typeface="Josefin Sans"/>
                <a:cs typeface="Josefin Sans"/>
                <a:sym typeface="Josefin Sans"/>
              </a:rPr>
              <a:t>CCAGAG</a:t>
            </a:r>
            <a:r>
              <a:rPr lang="en" sz="1000">
                <a:solidFill>
                  <a:srgbClr val="C27BA0"/>
                </a:solidFill>
                <a:latin typeface="Josefin Sans"/>
                <a:ea typeface="Josefin Sans"/>
                <a:cs typeface="Josefin Sans"/>
                <a:sym typeface="Josefin Sans"/>
              </a:rPr>
              <a:t>CTTAC</a:t>
            </a:r>
            <a:endParaRPr sz="1000">
              <a:latin typeface="Josefin Sans"/>
              <a:ea typeface="Josefin Sans"/>
              <a:cs typeface="Josefin Sans"/>
              <a:sym typeface="Josefin Sans"/>
            </a:endParaRPr>
          </a:p>
        </p:txBody>
      </p:sp>
      <p:sp>
        <p:nvSpPr>
          <p:cNvPr id="403" name="Google Shape;403;p53"/>
          <p:cNvSpPr/>
          <p:nvPr/>
        </p:nvSpPr>
        <p:spPr>
          <a:xfrm>
            <a:off x="6804150" y="1954225"/>
            <a:ext cx="615300" cy="400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53"/>
          <p:cNvSpPr/>
          <p:nvPr/>
        </p:nvSpPr>
        <p:spPr>
          <a:xfrm>
            <a:off x="6704800" y="1959325"/>
            <a:ext cx="803100" cy="39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rgbClr val="8E7CC3"/>
                </a:solidFill>
                <a:latin typeface="Josefin Sans"/>
                <a:ea typeface="Josefin Sans"/>
                <a:cs typeface="Josefin Sans"/>
                <a:sym typeface="Josefin Sans"/>
              </a:rPr>
              <a:t>CTGCA</a:t>
            </a:r>
            <a:r>
              <a:rPr lang="en" sz="1000">
                <a:latin typeface="Josefin Sans"/>
                <a:ea typeface="Josefin Sans"/>
                <a:cs typeface="Josefin Sans"/>
                <a:sym typeface="Josefin Sans"/>
              </a:rPr>
              <a:t>G</a:t>
            </a:r>
            <a:endParaRPr sz="1000">
              <a:solidFill>
                <a:srgbClr val="8E7CC3"/>
              </a:solidFill>
              <a:latin typeface="Josefin Sans"/>
              <a:ea typeface="Josefin Sans"/>
              <a:cs typeface="Josefin Sans"/>
              <a:sym typeface="Josefin Sans"/>
            </a:endParaRPr>
          </a:p>
          <a:p>
            <a:pPr indent="0" lvl="0" marL="0" rtl="0" algn="ctr">
              <a:spcBef>
                <a:spcPts val="0"/>
              </a:spcBef>
              <a:spcAft>
                <a:spcPts val="0"/>
              </a:spcAft>
              <a:buNone/>
            </a:pPr>
            <a:r>
              <a:rPr lang="en" sz="1000">
                <a:solidFill>
                  <a:srgbClr val="674EA7"/>
                </a:solidFill>
                <a:latin typeface="Josefin Sans"/>
                <a:ea typeface="Josefin Sans"/>
                <a:cs typeface="Josefin Sans"/>
                <a:sym typeface="Josefin Sans"/>
              </a:rPr>
              <a:t>G</a:t>
            </a:r>
            <a:r>
              <a:rPr lang="en" sz="1000">
                <a:latin typeface="Josefin Sans"/>
                <a:ea typeface="Josefin Sans"/>
                <a:cs typeface="Josefin Sans"/>
                <a:sym typeface="Josefin Sans"/>
              </a:rPr>
              <a:t>ACGTC</a:t>
            </a:r>
            <a:endParaRPr sz="1000">
              <a:solidFill>
                <a:srgbClr val="8E7CC3"/>
              </a:solidFill>
              <a:latin typeface="Josefin Sans"/>
              <a:ea typeface="Josefin Sans"/>
              <a:cs typeface="Josefin Sans"/>
              <a:sym typeface="Josefin Sans"/>
            </a:endParaRPr>
          </a:p>
        </p:txBody>
      </p:sp>
      <p:sp>
        <p:nvSpPr>
          <p:cNvPr id="405" name="Google Shape;405;p53"/>
          <p:cNvSpPr/>
          <p:nvPr/>
        </p:nvSpPr>
        <p:spPr>
          <a:xfrm>
            <a:off x="3630875" y="1986175"/>
            <a:ext cx="1938600" cy="336600"/>
          </a:xfrm>
          <a:prstGeom prst="rightArrow">
            <a:avLst>
              <a:gd fmla="val 50000" name="adj1"/>
              <a:gd fmla="val 50000" name="adj2"/>
            </a:avLst>
          </a:prstGeom>
          <a:solidFill>
            <a:srgbClr val="DD7E6B"/>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RFP CONSTRUCT</a:t>
            </a:r>
            <a:endParaRPr sz="1000">
              <a:latin typeface="Josefin Sans"/>
              <a:ea typeface="Josefin Sans"/>
              <a:cs typeface="Josefin Sans"/>
              <a:sym typeface="Josefin Sans"/>
            </a:endParaRPr>
          </a:p>
        </p:txBody>
      </p:sp>
      <p:sp>
        <p:nvSpPr>
          <p:cNvPr id="406" name="Google Shape;406;p53"/>
          <p:cNvSpPr txBox="1"/>
          <p:nvPr/>
        </p:nvSpPr>
        <p:spPr>
          <a:xfrm>
            <a:off x="1692475" y="2322775"/>
            <a:ext cx="615300" cy="40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EcoRI</a:t>
            </a:r>
            <a:endParaRPr sz="1200">
              <a:latin typeface="Josefin Sans"/>
              <a:ea typeface="Josefin Sans"/>
              <a:cs typeface="Josefin Sans"/>
              <a:sym typeface="Josefin Sans"/>
            </a:endParaRPr>
          </a:p>
        </p:txBody>
      </p:sp>
      <p:sp>
        <p:nvSpPr>
          <p:cNvPr id="407" name="Google Shape;407;p53"/>
          <p:cNvSpPr txBox="1"/>
          <p:nvPr/>
        </p:nvSpPr>
        <p:spPr>
          <a:xfrm>
            <a:off x="6816600" y="2322775"/>
            <a:ext cx="615300" cy="400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PstI</a:t>
            </a:r>
            <a:endParaRPr sz="1200">
              <a:latin typeface="Josefin Sans"/>
              <a:ea typeface="Josefin Sans"/>
              <a:cs typeface="Josefin Sans"/>
              <a:sym typeface="Josefin Sans"/>
            </a:endParaRPr>
          </a:p>
        </p:txBody>
      </p:sp>
      <p:sp>
        <p:nvSpPr>
          <p:cNvPr id="408" name="Google Shape;408;p53"/>
          <p:cNvSpPr txBox="1"/>
          <p:nvPr/>
        </p:nvSpPr>
        <p:spPr>
          <a:xfrm>
            <a:off x="5569475" y="2354725"/>
            <a:ext cx="615300" cy="7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BsaI recog. site</a:t>
            </a:r>
            <a:endParaRPr sz="1200">
              <a:latin typeface="Josefin Sans"/>
              <a:ea typeface="Josefin Sans"/>
              <a:cs typeface="Josefin Sans"/>
              <a:sym typeface="Josefin Sans"/>
            </a:endParaRPr>
          </a:p>
        </p:txBody>
      </p:sp>
      <p:sp>
        <p:nvSpPr>
          <p:cNvPr id="409" name="Google Shape;409;p53"/>
          <p:cNvSpPr txBox="1"/>
          <p:nvPr/>
        </p:nvSpPr>
        <p:spPr>
          <a:xfrm>
            <a:off x="2928625" y="2354725"/>
            <a:ext cx="615300" cy="7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BsaI recog. site</a:t>
            </a:r>
            <a:endParaRPr sz="1200">
              <a:latin typeface="Josefin Sans"/>
              <a:ea typeface="Josefin Sans"/>
              <a:cs typeface="Josefin Sans"/>
              <a:sym typeface="Josefin Sans"/>
            </a:endParaRPr>
          </a:p>
        </p:txBody>
      </p:sp>
      <p:sp>
        <p:nvSpPr>
          <p:cNvPr id="410" name="Google Shape;410;p53"/>
          <p:cNvSpPr txBox="1"/>
          <p:nvPr/>
        </p:nvSpPr>
        <p:spPr>
          <a:xfrm>
            <a:off x="2465425" y="2354725"/>
            <a:ext cx="615300" cy="7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BsaI cut. site</a:t>
            </a:r>
            <a:endParaRPr sz="1200">
              <a:latin typeface="Josefin Sans"/>
              <a:ea typeface="Josefin Sans"/>
              <a:cs typeface="Josefin Sans"/>
              <a:sym typeface="Josefin Sans"/>
            </a:endParaRPr>
          </a:p>
        </p:txBody>
      </p:sp>
      <p:sp>
        <p:nvSpPr>
          <p:cNvPr id="411" name="Google Shape;411;p53"/>
          <p:cNvSpPr txBox="1"/>
          <p:nvPr/>
        </p:nvSpPr>
        <p:spPr>
          <a:xfrm>
            <a:off x="6089500" y="2354725"/>
            <a:ext cx="615300" cy="731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BsaI cut. site</a:t>
            </a:r>
            <a:endParaRPr sz="1200">
              <a:latin typeface="Josefin Sans"/>
              <a:ea typeface="Josefin Sans"/>
              <a:cs typeface="Josefin Sans"/>
              <a:sym typeface="Josefin Sans"/>
            </a:endParaRPr>
          </a:p>
        </p:txBody>
      </p:sp>
      <p:cxnSp>
        <p:nvCxnSpPr>
          <p:cNvPr id="412" name="Google Shape;412;p53"/>
          <p:cNvCxnSpPr/>
          <p:nvPr/>
        </p:nvCxnSpPr>
        <p:spPr>
          <a:xfrm>
            <a:off x="3046213" y="2290700"/>
            <a:ext cx="495600" cy="0"/>
          </a:xfrm>
          <a:prstGeom prst="straightConnector1">
            <a:avLst/>
          </a:prstGeom>
          <a:noFill/>
          <a:ln cap="flat" cmpd="sng" w="19050">
            <a:solidFill>
              <a:schemeClr val="dk2"/>
            </a:solidFill>
            <a:prstDash val="solid"/>
            <a:round/>
            <a:headEnd len="med" w="med" type="none"/>
            <a:tailEnd len="med" w="med" type="none"/>
          </a:ln>
        </p:spPr>
      </p:cxnSp>
      <p:cxnSp>
        <p:nvCxnSpPr>
          <p:cNvPr id="413" name="Google Shape;413;p53"/>
          <p:cNvCxnSpPr/>
          <p:nvPr/>
        </p:nvCxnSpPr>
        <p:spPr>
          <a:xfrm flipH="1" rot="10800000">
            <a:off x="5622775" y="2341750"/>
            <a:ext cx="474900" cy="1500"/>
          </a:xfrm>
          <a:prstGeom prst="straightConnector1">
            <a:avLst/>
          </a:prstGeom>
          <a:noFill/>
          <a:ln cap="flat" cmpd="sng" w="19050">
            <a:solidFill>
              <a:schemeClr val="dk2"/>
            </a:solidFill>
            <a:prstDash val="solid"/>
            <a:round/>
            <a:headEnd len="med" w="med" type="none"/>
            <a:tailEnd len="med" w="med" type="none"/>
          </a:ln>
        </p:spPr>
      </p:cxnSp>
      <p:sp>
        <p:nvSpPr>
          <p:cNvPr id="414" name="Google Shape;414;p53"/>
          <p:cNvSpPr/>
          <p:nvPr/>
        </p:nvSpPr>
        <p:spPr>
          <a:xfrm rot="10800000">
            <a:off x="1887150" y="1951750"/>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53"/>
          <p:cNvSpPr/>
          <p:nvPr/>
        </p:nvSpPr>
        <p:spPr>
          <a:xfrm rot="10800000">
            <a:off x="2512800" y="1921663"/>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53"/>
          <p:cNvSpPr/>
          <p:nvPr/>
        </p:nvSpPr>
        <p:spPr>
          <a:xfrm rot="10800000">
            <a:off x="6184763" y="1951763"/>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53"/>
          <p:cNvSpPr/>
          <p:nvPr/>
        </p:nvSpPr>
        <p:spPr>
          <a:xfrm rot="10800000">
            <a:off x="7124288" y="1951763"/>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53"/>
          <p:cNvSpPr/>
          <p:nvPr/>
        </p:nvSpPr>
        <p:spPr>
          <a:xfrm>
            <a:off x="6873838" y="2293750"/>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53"/>
          <p:cNvSpPr/>
          <p:nvPr/>
        </p:nvSpPr>
        <p:spPr>
          <a:xfrm>
            <a:off x="6571888" y="2283300"/>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53"/>
          <p:cNvSpPr/>
          <p:nvPr/>
        </p:nvSpPr>
        <p:spPr>
          <a:xfrm>
            <a:off x="2867175" y="2283300"/>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53"/>
          <p:cNvSpPr/>
          <p:nvPr/>
        </p:nvSpPr>
        <p:spPr>
          <a:xfrm>
            <a:off x="2103475" y="2293750"/>
            <a:ext cx="90000" cy="97500"/>
          </a:xfrm>
          <a:prstGeom prst="triangle">
            <a:avLst>
              <a:gd fmla="val 50000" name="adj"/>
            </a:avLst>
          </a:prstGeom>
          <a:solidFill>
            <a:srgbClr val="66666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6">
                                            <p:txEl>
                                              <p:pRg end="0" st="0"/>
                                            </p:txEl>
                                          </p:spTgt>
                                        </p:tgtEl>
                                        <p:attrNameLst>
                                          <p:attrName>style.visibility</p:attrName>
                                        </p:attrNameLst>
                                      </p:cBhvr>
                                      <p:to>
                                        <p:strVal val="visible"/>
                                      </p:to>
                                    </p:set>
                                    <p:animEffect filter="fade" transition="in">
                                      <p:cBhvr>
                                        <p:cTn dur="1000"/>
                                        <p:tgtEl>
                                          <p:spTgt spid="3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6">
                                            <p:txEl>
                                              <p:pRg end="1" st="1"/>
                                            </p:txEl>
                                          </p:spTgt>
                                        </p:tgtEl>
                                        <p:attrNameLst>
                                          <p:attrName>style.visibility</p:attrName>
                                        </p:attrNameLst>
                                      </p:cBhvr>
                                      <p:to>
                                        <p:strVal val="visible"/>
                                      </p:to>
                                    </p:set>
                                    <p:animEffect filter="fade" transition="in">
                                      <p:cBhvr>
                                        <p:cTn dur="1000"/>
                                        <p:tgtEl>
                                          <p:spTgt spid="3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6">
                                            <p:txEl>
                                              <p:pRg end="0" st="0"/>
                                            </p:txEl>
                                          </p:spTgt>
                                        </p:tgtEl>
                                        <p:attrNameLst>
                                          <p:attrName>style.visibility</p:attrName>
                                        </p:attrNameLst>
                                      </p:cBhvr>
                                      <p:to>
                                        <p:strVal val="visible"/>
                                      </p:to>
                                    </p:set>
                                    <p:animEffect filter="fade" transition="in">
                                      <p:cBhvr>
                                        <p:cTn dur="1000"/>
                                        <p:tgtEl>
                                          <p:spTgt spid="3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96">
                                            <p:txEl>
                                              <p:pRg end="1" st="1"/>
                                            </p:txEl>
                                          </p:spTgt>
                                        </p:tgtEl>
                                        <p:attrNameLst>
                                          <p:attrName>style.visibility</p:attrName>
                                        </p:attrNameLst>
                                      </p:cBhvr>
                                      <p:to>
                                        <p:strVal val="visible"/>
                                      </p:to>
                                    </p:set>
                                    <p:animEffect filter="fade" transition="in">
                                      <p:cBhvr>
                                        <p:cTn dur="1000"/>
                                        <p:tgtEl>
                                          <p:spTgt spid="396">
                                            <p:txEl>
                                              <p:pRg end="1" st="1"/>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Josefin Sans"/>
                <a:ea typeface="Josefin Sans"/>
                <a:cs typeface="Josefin Sans"/>
                <a:sym typeface="Josefin Sans"/>
              </a:rPr>
              <a:t>Recap Questions:</a:t>
            </a:r>
            <a:endParaRPr>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What happens if our RBS is 4nts long? </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Are the following good RBS and spacer sequences? </a:t>
            </a:r>
            <a:r>
              <a:rPr lang="en">
                <a:solidFill>
                  <a:schemeClr val="dk1"/>
                </a:solidFill>
                <a:latin typeface="Josefin Sans"/>
                <a:ea typeface="Josefin Sans"/>
                <a:cs typeface="Josefin Sans"/>
                <a:sym typeface="Josefin Sans"/>
              </a:rPr>
              <a:t>If not, why?</a:t>
            </a:r>
            <a:r>
              <a:rPr lang="en">
                <a:solidFill>
                  <a:schemeClr val="dk1"/>
                </a:solidFill>
                <a:latin typeface="Josefin Sans"/>
                <a:ea typeface="Josefin Sans"/>
                <a:cs typeface="Josefin Sans"/>
                <a:sym typeface="Josefin Sans"/>
              </a:rPr>
              <a:t> *Shine-Dalgarno= AAGAGG </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AutoNum type="alphaLcPeriod"/>
            </a:pPr>
            <a:r>
              <a:rPr lang="en">
                <a:solidFill>
                  <a:schemeClr val="dk1"/>
                </a:solidFill>
                <a:latin typeface="Josefin Sans"/>
                <a:ea typeface="Josefin Sans"/>
                <a:cs typeface="Josefin Sans"/>
                <a:sym typeface="Josefin Sans"/>
              </a:rPr>
              <a:t>AAGGAGG</a:t>
            </a:r>
            <a:r>
              <a:rPr lang="en">
                <a:solidFill>
                  <a:schemeClr val="dk1"/>
                </a:solidFill>
                <a:latin typeface="Josefin Sans"/>
                <a:ea typeface="Josefin Sans"/>
                <a:cs typeface="Josefin Sans"/>
                <a:sym typeface="Josefin Sans"/>
              </a:rPr>
              <a:t>...AACCTCCCAUG</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AutoNum type="alphaLcPeriod"/>
            </a:pPr>
            <a:r>
              <a:rPr lang="en">
                <a:solidFill>
                  <a:schemeClr val="dk1"/>
                </a:solidFill>
                <a:latin typeface="Josefin Sans"/>
                <a:ea typeface="Josefin Sans"/>
                <a:cs typeface="Josefin Sans"/>
                <a:sym typeface="Josefin Sans"/>
              </a:rPr>
              <a:t>CAGGAGG...AAATAATAAUG</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AutoNum type="alphaLcPeriod"/>
            </a:pPr>
            <a:r>
              <a:rPr lang="en">
                <a:solidFill>
                  <a:schemeClr val="dk1"/>
                </a:solidFill>
                <a:latin typeface="Josefin Sans"/>
                <a:ea typeface="Josefin Sans"/>
                <a:cs typeface="Josefin Sans"/>
                <a:sym typeface="Josefin Sans"/>
              </a:rPr>
              <a:t>AGCAGGG...AAATAAAAAUG</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AutoNum type="alphaLcPeriod"/>
            </a:pPr>
            <a:r>
              <a:rPr lang="en">
                <a:solidFill>
                  <a:schemeClr val="dk1"/>
                </a:solidFill>
                <a:latin typeface="Josefin Sans"/>
                <a:ea typeface="Josefin Sans"/>
                <a:cs typeface="Josefin Sans"/>
                <a:sym typeface="Josefin Sans"/>
              </a:rPr>
              <a:t>ACGGAGG...AAAAAUGAAUG</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What’s the best way to ensure translation termination?</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What are the four protein considerations we discussed?</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How does affinity purification work?</a:t>
            </a:r>
            <a:endParaRPr>
              <a:solidFill>
                <a:schemeClr val="dk1"/>
              </a:solidFill>
              <a:latin typeface="Josefin Sans"/>
              <a:ea typeface="Josefin Sans"/>
              <a:cs typeface="Josefin Sans"/>
              <a:sym typeface="Josefin Sans"/>
            </a:endParaRPr>
          </a:p>
          <a:p>
            <a:pPr indent="0" lvl="0" marL="0" rtl="0" algn="l">
              <a:spcBef>
                <a:spcPts val="1600"/>
              </a:spcBef>
              <a:spcAft>
                <a:spcPts val="1600"/>
              </a:spcAft>
              <a:buNone/>
            </a:pPr>
            <a:r>
              <a:t/>
            </a:r>
            <a:endParaRPr>
              <a:solidFill>
                <a:schemeClr val="dk1"/>
              </a:solidFill>
              <a:latin typeface="Josefin Sans"/>
              <a:ea typeface="Josefin Sans"/>
              <a:cs typeface="Josefin Sans"/>
              <a:sym typeface="Josefin Sans"/>
            </a:endParaRPr>
          </a:p>
        </p:txBody>
      </p:sp>
      <p:sp>
        <p:nvSpPr>
          <p:cNvPr id="114" name="Google Shape;114;p27"/>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Recap: Genetic Circuits II</a:t>
            </a:r>
            <a:r>
              <a:rPr lang="en">
                <a:solidFill>
                  <a:schemeClr val="accent5"/>
                </a:solidFill>
                <a:latin typeface="Josefin Sans"/>
                <a:ea typeface="Josefin Sans"/>
                <a:cs typeface="Josefin Sans"/>
                <a:sym typeface="Josefin Sans"/>
              </a:rPr>
              <a:t> </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5" name="Shape 425"/>
        <p:cNvGrpSpPr/>
        <p:nvPr/>
      </p:nvGrpSpPr>
      <p:grpSpPr>
        <a:xfrm>
          <a:off x="0" y="0"/>
          <a:ext cx="0" cy="0"/>
          <a:chOff x="0" y="0"/>
          <a:chExt cx="0" cy="0"/>
        </a:xfrm>
      </p:grpSpPr>
      <p:pic>
        <p:nvPicPr>
          <p:cNvPr id="426" name="Google Shape;426;p54"/>
          <p:cNvPicPr preferRelativeResize="0"/>
          <p:nvPr/>
        </p:nvPicPr>
        <p:blipFill>
          <a:blip r:embed="rId3">
            <a:alphaModFix/>
          </a:blip>
          <a:stretch>
            <a:fillRect/>
          </a:stretch>
        </p:blipFill>
        <p:spPr>
          <a:xfrm>
            <a:off x="1452956" y="-152400"/>
            <a:ext cx="6238086" cy="5143498"/>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0" name="Shape 430"/>
        <p:cNvGrpSpPr/>
        <p:nvPr/>
      </p:nvGrpSpPr>
      <p:grpSpPr>
        <a:xfrm>
          <a:off x="0" y="0"/>
          <a:ext cx="0" cy="0"/>
          <a:chOff x="0" y="0"/>
          <a:chExt cx="0" cy="0"/>
        </a:xfrm>
      </p:grpSpPr>
      <p:sp>
        <p:nvSpPr>
          <p:cNvPr id="431" name="Google Shape;431;p55"/>
          <p:cNvSpPr txBox="1"/>
          <p:nvPr/>
        </p:nvSpPr>
        <p:spPr>
          <a:xfrm>
            <a:off x="238000" y="1197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Thought Experiment</a:t>
            </a:r>
            <a:endParaRPr sz="3000">
              <a:solidFill>
                <a:srgbClr val="00A1B2"/>
              </a:solidFill>
              <a:latin typeface="Josefin Sans"/>
              <a:ea typeface="Josefin Sans"/>
              <a:cs typeface="Josefin Sans"/>
              <a:sym typeface="Josefin Sans"/>
            </a:endParaRPr>
          </a:p>
        </p:txBody>
      </p:sp>
      <p:sp>
        <p:nvSpPr>
          <p:cNvPr id="432" name="Google Shape;432;p55"/>
          <p:cNvSpPr txBox="1"/>
          <p:nvPr/>
        </p:nvSpPr>
        <p:spPr>
          <a:xfrm>
            <a:off x="897850" y="1038450"/>
            <a:ext cx="2174700" cy="1075200"/>
          </a:xfrm>
          <a:prstGeom prst="rect">
            <a:avLst/>
          </a:prstGeom>
          <a:noFill/>
          <a:ln cap="flat" cmpd="sng" w="19050">
            <a:solidFill>
              <a:srgbClr val="EFEFEF"/>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i="1" lang="en" sz="1300">
                <a:latin typeface="Josefin Sans"/>
                <a:ea typeface="Josefin Sans"/>
                <a:cs typeface="Josefin Sans"/>
                <a:sym typeface="Josefin Sans"/>
              </a:rPr>
              <a:t>BsaI </a:t>
            </a:r>
            <a:r>
              <a:rPr lang="en" sz="1300">
                <a:latin typeface="Josefin Sans"/>
                <a:ea typeface="Josefin Sans"/>
                <a:cs typeface="Josefin Sans"/>
                <a:sym typeface="Josefin Sans"/>
              </a:rPr>
              <a:t>Restriction Enzyme</a:t>
            </a:r>
            <a:endParaRPr sz="1300">
              <a:latin typeface="Josefin Sans"/>
              <a:ea typeface="Josefin Sans"/>
              <a:cs typeface="Josefin Sans"/>
              <a:sym typeface="Josefin Sans"/>
            </a:endParaRPr>
          </a:p>
          <a:p>
            <a:pPr indent="0" lvl="0" marL="0" rtl="0" algn="l">
              <a:spcBef>
                <a:spcPts val="0"/>
              </a:spcBef>
              <a:spcAft>
                <a:spcPts val="0"/>
              </a:spcAft>
              <a:buNone/>
            </a:pPr>
            <a:r>
              <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5’ </a:t>
            </a:r>
            <a:r>
              <a:rPr lang="en" sz="1300">
                <a:highlight>
                  <a:srgbClr val="CCCCCC"/>
                </a:highlight>
                <a:latin typeface="Josefin Sans"/>
                <a:ea typeface="Josefin Sans"/>
                <a:cs typeface="Josefin Sans"/>
                <a:sym typeface="Josefin Sans"/>
              </a:rPr>
              <a:t>GGTCTC</a:t>
            </a:r>
            <a:r>
              <a:rPr lang="en" sz="1300">
                <a:solidFill>
                  <a:srgbClr val="F1C232"/>
                </a:solidFill>
                <a:latin typeface="Josefin Sans"/>
                <a:ea typeface="Josefin Sans"/>
                <a:cs typeface="Josefin Sans"/>
                <a:sym typeface="Josefin Sans"/>
              </a:rPr>
              <a:t>N</a:t>
            </a:r>
            <a:r>
              <a:rPr lang="en" sz="1300">
                <a:latin typeface="Josefin Sans"/>
                <a:ea typeface="Josefin Sans"/>
                <a:cs typeface="Josefin Sans"/>
                <a:sym typeface="Josefin Sans"/>
              </a:rPr>
              <a:t>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a:t>
            </a:r>
            <a:r>
              <a:rPr lang="en" sz="1300">
                <a:highlight>
                  <a:srgbClr val="CCCCCC"/>
                </a:highlight>
                <a:latin typeface="Josefin Sans"/>
                <a:ea typeface="Josefin Sans"/>
                <a:cs typeface="Josefin Sans"/>
                <a:sym typeface="Josefin Sans"/>
              </a:rPr>
              <a:t>CCAGAG</a:t>
            </a:r>
            <a:r>
              <a:rPr lang="en" sz="1300">
                <a:solidFill>
                  <a:srgbClr val="F1C232"/>
                </a:solidFill>
                <a:latin typeface="Josefin Sans"/>
                <a:ea typeface="Josefin Sans"/>
                <a:cs typeface="Josefin Sans"/>
                <a:sym typeface="Josefin Sans"/>
              </a:rPr>
              <a:t>N</a:t>
            </a:r>
            <a:r>
              <a:rPr lang="en" sz="1300">
                <a:solidFill>
                  <a:srgbClr val="CC4125"/>
                </a:solidFill>
                <a:latin typeface="Josefin Sans"/>
                <a:ea typeface="Josefin Sans"/>
                <a:cs typeface="Josefin Sans"/>
                <a:sym typeface="Josefin Sans"/>
              </a:rPr>
              <a:t>NNNN</a:t>
            </a:r>
            <a:r>
              <a:rPr lang="en" sz="1300">
                <a:latin typeface="Josefin Sans"/>
                <a:ea typeface="Josefin Sans"/>
                <a:cs typeface="Josefin Sans"/>
                <a:sym typeface="Josefin Sans"/>
              </a:rPr>
              <a:t> 5’</a:t>
            </a:r>
            <a:endParaRPr baseline="-25000" sz="1300">
              <a:latin typeface="Josefin Sans"/>
              <a:ea typeface="Josefin Sans"/>
              <a:cs typeface="Josefin Sans"/>
              <a:sym typeface="Josefin Sans"/>
            </a:endParaRPr>
          </a:p>
        </p:txBody>
      </p:sp>
      <p:sp>
        <p:nvSpPr>
          <p:cNvPr id="433" name="Google Shape;433;p55"/>
          <p:cNvSpPr txBox="1"/>
          <p:nvPr/>
        </p:nvSpPr>
        <p:spPr>
          <a:xfrm>
            <a:off x="132325" y="2835700"/>
            <a:ext cx="19851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GGTCTCATCCG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CCAGAGTAGGC 5’ </a:t>
            </a:r>
            <a:endParaRPr sz="1300">
              <a:latin typeface="Josefin Sans"/>
              <a:ea typeface="Josefin Sans"/>
              <a:cs typeface="Josefin Sans"/>
              <a:sym typeface="Josefin Sans"/>
            </a:endParaRPr>
          </a:p>
        </p:txBody>
      </p:sp>
      <p:sp>
        <p:nvSpPr>
          <p:cNvPr id="434" name="Google Shape;434;p55"/>
          <p:cNvSpPr txBox="1"/>
          <p:nvPr/>
        </p:nvSpPr>
        <p:spPr>
          <a:xfrm>
            <a:off x="966300" y="2226575"/>
            <a:ext cx="7211400" cy="49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u="sng">
                <a:latin typeface="Josefin Sans"/>
                <a:ea typeface="Josefin Sans"/>
                <a:cs typeface="Josefin Sans"/>
                <a:sym typeface="Josefin Sans"/>
              </a:rPr>
              <a:t>Where will the enzyme cut? What is the overhang sequence?</a:t>
            </a:r>
            <a:endParaRPr sz="1600" u="sng">
              <a:latin typeface="Josefin Sans"/>
              <a:ea typeface="Josefin Sans"/>
              <a:cs typeface="Josefin Sans"/>
              <a:sym typeface="Josefin Sans"/>
            </a:endParaRPr>
          </a:p>
        </p:txBody>
      </p:sp>
      <p:sp>
        <p:nvSpPr>
          <p:cNvPr id="435" name="Google Shape;435;p55"/>
          <p:cNvSpPr txBox="1"/>
          <p:nvPr/>
        </p:nvSpPr>
        <p:spPr>
          <a:xfrm>
            <a:off x="6646975" y="2814825"/>
            <a:ext cx="22992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CGATTGAGACCGATTC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GCTAACTCTGGCTAAG 5’ </a:t>
            </a:r>
            <a:endParaRPr sz="1300">
              <a:latin typeface="Josefin Sans"/>
              <a:ea typeface="Josefin Sans"/>
              <a:cs typeface="Josefin Sans"/>
              <a:sym typeface="Josefin Sans"/>
            </a:endParaRPr>
          </a:p>
        </p:txBody>
      </p:sp>
      <p:sp>
        <p:nvSpPr>
          <p:cNvPr id="436" name="Google Shape;436;p55"/>
          <p:cNvSpPr txBox="1"/>
          <p:nvPr/>
        </p:nvSpPr>
        <p:spPr>
          <a:xfrm>
            <a:off x="132325" y="3875425"/>
            <a:ext cx="19851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a:t>
            </a:r>
            <a:r>
              <a:rPr lang="en" sz="1300">
                <a:highlight>
                  <a:srgbClr val="CCCCCC"/>
                </a:highlight>
                <a:latin typeface="Josefin Sans"/>
                <a:ea typeface="Josefin Sans"/>
                <a:cs typeface="Josefin Sans"/>
                <a:sym typeface="Josefin Sans"/>
              </a:rPr>
              <a:t>GGTCTC</a:t>
            </a:r>
            <a:r>
              <a:rPr lang="en" sz="1300">
                <a:solidFill>
                  <a:srgbClr val="F1C232"/>
                </a:solidFill>
                <a:latin typeface="Josefin Sans"/>
                <a:ea typeface="Josefin Sans"/>
                <a:cs typeface="Josefin Sans"/>
                <a:sym typeface="Josefin Sans"/>
              </a:rPr>
              <a:t>A</a:t>
            </a:r>
            <a:r>
              <a:rPr lang="en" sz="1300">
                <a:latin typeface="Josefin Sans"/>
                <a:ea typeface="Josefin Sans"/>
                <a:cs typeface="Josefin Sans"/>
                <a:sym typeface="Josefin Sans"/>
              </a:rPr>
              <a:t>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a:t>
            </a:r>
            <a:r>
              <a:rPr lang="en" sz="1300">
                <a:highlight>
                  <a:srgbClr val="CCCCCC"/>
                </a:highlight>
                <a:latin typeface="Josefin Sans"/>
                <a:ea typeface="Josefin Sans"/>
                <a:cs typeface="Josefin Sans"/>
                <a:sym typeface="Josefin Sans"/>
              </a:rPr>
              <a:t>CCAGAG</a:t>
            </a:r>
            <a:r>
              <a:rPr lang="en" sz="1300">
                <a:solidFill>
                  <a:srgbClr val="F1C232"/>
                </a:solidFill>
                <a:latin typeface="Josefin Sans"/>
                <a:ea typeface="Josefin Sans"/>
                <a:cs typeface="Josefin Sans"/>
                <a:sym typeface="Josefin Sans"/>
              </a:rPr>
              <a:t>T</a:t>
            </a:r>
            <a:r>
              <a:rPr lang="en" sz="1300">
                <a:solidFill>
                  <a:srgbClr val="980000"/>
                </a:solidFill>
                <a:latin typeface="Josefin Sans"/>
                <a:ea typeface="Josefin Sans"/>
                <a:cs typeface="Josefin Sans"/>
                <a:sym typeface="Josefin Sans"/>
              </a:rPr>
              <a:t>AGGC</a:t>
            </a:r>
            <a:r>
              <a:rPr lang="en" sz="1300">
                <a:latin typeface="Josefin Sans"/>
                <a:ea typeface="Josefin Sans"/>
                <a:cs typeface="Josefin Sans"/>
                <a:sym typeface="Josefin Sans"/>
              </a:rPr>
              <a:t> 5’ </a:t>
            </a:r>
            <a:endParaRPr sz="1300">
              <a:latin typeface="Josefin Sans"/>
              <a:ea typeface="Josefin Sans"/>
              <a:cs typeface="Josefin Sans"/>
              <a:sym typeface="Josefin Sans"/>
            </a:endParaRPr>
          </a:p>
        </p:txBody>
      </p:sp>
      <p:sp>
        <p:nvSpPr>
          <p:cNvPr id="437" name="Google Shape;437;p55"/>
          <p:cNvSpPr txBox="1"/>
          <p:nvPr/>
        </p:nvSpPr>
        <p:spPr>
          <a:xfrm>
            <a:off x="6665775" y="3875425"/>
            <a:ext cx="23367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a:t>
            </a:r>
            <a:r>
              <a:rPr lang="en" sz="1300">
                <a:solidFill>
                  <a:srgbClr val="980000"/>
                </a:solidFill>
                <a:latin typeface="Josefin Sans"/>
                <a:ea typeface="Josefin Sans"/>
                <a:cs typeface="Josefin Sans"/>
                <a:sym typeface="Josefin Sans"/>
              </a:rPr>
              <a:t>CGAT</a:t>
            </a:r>
            <a:r>
              <a:rPr lang="en" sz="1300">
                <a:solidFill>
                  <a:srgbClr val="F1C232"/>
                </a:solidFill>
                <a:latin typeface="Josefin Sans"/>
                <a:ea typeface="Josefin Sans"/>
                <a:cs typeface="Josefin Sans"/>
                <a:sym typeface="Josefin Sans"/>
              </a:rPr>
              <a:t>T</a:t>
            </a:r>
            <a:r>
              <a:rPr lang="en" sz="1300">
                <a:highlight>
                  <a:srgbClr val="CCCCCC"/>
                </a:highlight>
                <a:latin typeface="Josefin Sans"/>
                <a:ea typeface="Josefin Sans"/>
                <a:cs typeface="Josefin Sans"/>
                <a:sym typeface="Josefin Sans"/>
              </a:rPr>
              <a:t>GAGACC</a:t>
            </a:r>
            <a:r>
              <a:rPr lang="en" sz="1300">
                <a:latin typeface="Josefin Sans"/>
                <a:ea typeface="Josefin Sans"/>
                <a:cs typeface="Josefin Sans"/>
                <a:sym typeface="Josefin Sans"/>
              </a:rPr>
              <a:t>GATTC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a:t>
            </a:r>
            <a:r>
              <a:rPr lang="en" sz="1300">
                <a:solidFill>
                  <a:srgbClr val="F1C232"/>
                </a:solidFill>
                <a:latin typeface="Josefin Sans"/>
                <a:ea typeface="Josefin Sans"/>
                <a:cs typeface="Josefin Sans"/>
                <a:sym typeface="Josefin Sans"/>
              </a:rPr>
              <a:t>A</a:t>
            </a:r>
            <a:r>
              <a:rPr lang="en" sz="1300">
                <a:highlight>
                  <a:srgbClr val="CCCCCC"/>
                </a:highlight>
                <a:latin typeface="Josefin Sans"/>
                <a:ea typeface="Josefin Sans"/>
                <a:cs typeface="Josefin Sans"/>
                <a:sym typeface="Josefin Sans"/>
              </a:rPr>
              <a:t>CTCTGG</a:t>
            </a:r>
            <a:r>
              <a:rPr lang="en" sz="1300">
                <a:latin typeface="Josefin Sans"/>
                <a:ea typeface="Josefin Sans"/>
                <a:cs typeface="Josefin Sans"/>
                <a:sym typeface="Josefin Sans"/>
              </a:rPr>
              <a:t>CTAAG 5’ </a:t>
            </a:r>
            <a:endParaRPr sz="1300">
              <a:latin typeface="Josefin Sans"/>
              <a:ea typeface="Josefin Sans"/>
              <a:cs typeface="Josefin Sans"/>
              <a:sym typeface="Josefin Sans"/>
            </a:endParaRPr>
          </a:p>
        </p:txBody>
      </p:sp>
      <p:sp>
        <p:nvSpPr>
          <p:cNvPr id="438" name="Google Shape;438;p55"/>
          <p:cNvSpPr txBox="1"/>
          <p:nvPr/>
        </p:nvSpPr>
        <p:spPr>
          <a:xfrm>
            <a:off x="4206575" y="2814825"/>
            <a:ext cx="21747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AGCGGTCTCATCCG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TCGCCAGAGTAGGC 5’ </a:t>
            </a:r>
            <a:endParaRPr sz="1300">
              <a:latin typeface="Josefin Sans"/>
              <a:ea typeface="Josefin Sans"/>
              <a:cs typeface="Josefin Sans"/>
              <a:sym typeface="Josefin Sans"/>
            </a:endParaRPr>
          </a:p>
        </p:txBody>
      </p:sp>
      <p:sp>
        <p:nvSpPr>
          <p:cNvPr id="439" name="Google Shape;439;p55"/>
          <p:cNvSpPr txBox="1"/>
          <p:nvPr/>
        </p:nvSpPr>
        <p:spPr>
          <a:xfrm>
            <a:off x="4197200" y="3875425"/>
            <a:ext cx="21747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AGC</a:t>
            </a:r>
            <a:r>
              <a:rPr lang="en" sz="1300">
                <a:highlight>
                  <a:srgbClr val="CCCCCC"/>
                </a:highlight>
                <a:latin typeface="Josefin Sans"/>
                <a:ea typeface="Josefin Sans"/>
                <a:cs typeface="Josefin Sans"/>
                <a:sym typeface="Josefin Sans"/>
              </a:rPr>
              <a:t>GGTCTC</a:t>
            </a:r>
            <a:r>
              <a:rPr lang="en" sz="1300">
                <a:solidFill>
                  <a:srgbClr val="F1C232"/>
                </a:solidFill>
                <a:latin typeface="Josefin Sans"/>
                <a:ea typeface="Josefin Sans"/>
                <a:cs typeface="Josefin Sans"/>
                <a:sym typeface="Josefin Sans"/>
              </a:rPr>
              <a:t>A</a:t>
            </a:r>
            <a:r>
              <a:rPr lang="en" sz="1300">
                <a:latin typeface="Josefin Sans"/>
                <a:ea typeface="Josefin Sans"/>
                <a:cs typeface="Josefin Sans"/>
                <a:sym typeface="Josefin Sans"/>
              </a:rPr>
              <a:t>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TCG</a:t>
            </a:r>
            <a:r>
              <a:rPr lang="en" sz="1300">
                <a:highlight>
                  <a:srgbClr val="CCCCCC"/>
                </a:highlight>
                <a:latin typeface="Josefin Sans"/>
                <a:ea typeface="Josefin Sans"/>
                <a:cs typeface="Josefin Sans"/>
                <a:sym typeface="Josefin Sans"/>
              </a:rPr>
              <a:t>CCAGAG</a:t>
            </a:r>
            <a:r>
              <a:rPr lang="en" sz="1300">
                <a:solidFill>
                  <a:srgbClr val="F1C232"/>
                </a:solidFill>
                <a:latin typeface="Josefin Sans"/>
                <a:ea typeface="Josefin Sans"/>
                <a:cs typeface="Josefin Sans"/>
                <a:sym typeface="Josefin Sans"/>
              </a:rPr>
              <a:t>T</a:t>
            </a:r>
            <a:r>
              <a:rPr lang="en" sz="1300">
                <a:solidFill>
                  <a:srgbClr val="980000"/>
                </a:solidFill>
                <a:latin typeface="Josefin Sans"/>
                <a:ea typeface="Josefin Sans"/>
                <a:cs typeface="Josefin Sans"/>
                <a:sym typeface="Josefin Sans"/>
              </a:rPr>
              <a:t>AGGC</a:t>
            </a:r>
            <a:r>
              <a:rPr lang="en" sz="1300">
                <a:latin typeface="Josefin Sans"/>
                <a:ea typeface="Josefin Sans"/>
                <a:cs typeface="Josefin Sans"/>
                <a:sym typeface="Josefin Sans"/>
              </a:rPr>
              <a:t> 5’ </a:t>
            </a:r>
            <a:endParaRPr sz="1300">
              <a:latin typeface="Josefin Sans"/>
              <a:ea typeface="Josefin Sans"/>
              <a:cs typeface="Josefin Sans"/>
              <a:sym typeface="Josefin Sans"/>
            </a:endParaRPr>
          </a:p>
        </p:txBody>
      </p:sp>
      <p:sp>
        <p:nvSpPr>
          <p:cNvPr id="440" name="Google Shape;440;p55"/>
          <p:cNvSpPr txBox="1"/>
          <p:nvPr/>
        </p:nvSpPr>
        <p:spPr>
          <a:xfrm>
            <a:off x="3329950" y="1211425"/>
            <a:ext cx="2336700" cy="496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OR...b</a:t>
            </a:r>
            <a:r>
              <a:rPr lang="en">
                <a:latin typeface="Josefin Sans"/>
                <a:ea typeface="Josefin Sans"/>
                <a:cs typeface="Josefin Sans"/>
                <a:sym typeface="Josefin Sans"/>
              </a:rPr>
              <a:t>ecause the sequence is not palindromic...</a:t>
            </a:r>
            <a:endParaRPr>
              <a:latin typeface="Josefin Sans"/>
              <a:ea typeface="Josefin Sans"/>
              <a:cs typeface="Josefin Sans"/>
              <a:sym typeface="Josefin Sans"/>
            </a:endParaRPr>
          </a:p>
        </p:txBody>
      </p:sp>
      <p:sp>
        <p:nvSpPr>
          <p:cNvPr id="441" name="Google Shape;441;p55"/>
          <p:cNvSpPr txBox="1"/>
          <p:nvPr/>
        </p:nvSpPr>
        <p:spPr>
          <a:xfrm>
            <a:off x="6071450" y="1038450"/>
            <a:ext cx="2174700" cy="1075200"/>
          </a:xfrm>
          <a:prstGeom prst="rect">
            <a:avLst/>
          </a:prstGeom>
          <a:noFill/>
          <a:ln cap="flat" cmpd="sng" w="19050">
            <a:solidFill>
              <a:srgbClr val="EFEFEF"/>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i="1" lang="en" sz="1300">
                <a:latin typeface="Josefin Sans"/>
                <a:ea typeface="Josefin Sans"/>
                <a:cs typeface="Josefin Sans"/>
                <a:sym typeface="Josefin Sans"/>
              </a:rPr>
              <a:t>BsaI </a:t>
            </a:r>
            <a:r>
              <a:rPr lang="en" sz="1300">
                <a:latin typeface="Josefin Sans"/>
                <a:ea typeface="Josefin Sans"/>
                <a:cs typeface="Josefin Sans"/>
                <a:sym typeface="Josefin Sans"/>
              </a:rPr>
              <a:t>Restriction Enzyme</a:t>
            </a:r>
            <a:endParaRPr sz="1300">
              <a:latin typeface="Josefin Sans"/>
              <a:ea typeface="Josefin Sans"/>
              <a:cs typeface="Josefin Sans"/>
              <a:sym typeface="Josefin Sans"/>
            </a:endParaRPr>
          </a:p>
          <a:p>
            <a:pPr indent="0" lvl="0" marL="0" rtl="0" algn="l">
              <a:spcBef>
                <a:spcPts val="0"/>
              </a:spcBef>
              <a:spcAft>
                <a:spcPts val="0"/>
              </a:spcAft>
              <a:buNone/>
            </a:pPr>
            <a:r>
              <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5’ </a:t>
            </a:r>
            <a:r>
              <a:rPr lang="en" sz="1300">
                <a:solidFill>
                  <a:srgbClr val="A61C00"/>
                </a:solidFill>
                <a:latin typeface="Josefin Sans"/>
                <a:ea typeface="Josefin Sans"/>
                <a:cs typeface="Josefin Sans"/>
                <a:sym typeface="Josefin Sans"/>
              </a:rPr>
              <a:t>NNNN</a:t>
            </a:r>
            <a:r>
              <a:rPr lang="en" sz="1300">
                <a:solidFill>
                  <a:srgbClr val="F1C232"/>
                </a:solidFill>
                <a:latin typeface="Josefin Sans"/>
                <a:ea typeface="Josefin Sans"/>
                <a:cs typeface="Josefin Sans"/>
                <a:sym typeface="Josefin Sans"/>
              </a:rPr>
              <a:t>N</a:t>
            </a:r>
            <a:r>
              <a:rPr lang="en" sz="1300">
                <a:highlight>
                  <a:srgbClr val="CCCCCC"/>
                </a:highlight>
                <a:latin typeface="Josefin Sans"/>
                <a:ea typeface="Josefin Sans"/>
                <a:cs typeface="Josefin Sans"/>
                <a:sym typeface="Josefin Sans"/>
              </a:rPr>
              <a:t>GAGACC</a:t>
            </a:r>
            <a:r>
              <a:rPr lang="en" sz="1300">
                <a:latin typeface="Josefin Sans"/>
                <a:ea typeface="Josefin Sans"/>
                <a:cs typeface="Josefin Sans"/>
                <a:sym typeface="Josefin Sans"/>
              </a:rPr>
              <a:t>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a:t>
            </a:r>
            <a:r>
              <a:rPr lang="en" sz="1300">
                <a:solidFill>
                  <a:srgbClr val="F1C232"/>
                </a:solidFill>
                <a:latin typeface="Josefin Sans"/>
                <a:ea typeface="Josefin Sans"/>
                <a:cs typeface="Josefin Sans"/>
                <a:sym typeface="Josefin Sans"/>
              </a:rPr>
              <a:t>N</a:t>
            </a:r>
            <a:r>
              <a:rPr lang="en" sz="1300">
                <a:highlight>
                  <a:srgbClr val="CCCCCC"/>
                </a:highlight>
                <a:latin typeface="Josefin Sans"/>
                <a:ea typeface="Josefin Sans"/>
                <a:cs typeface="Josefin Sans"/>
                <a:sym typeface="Josefin Sans"/>
              </a:rPr>
              <a:t>CTCTGG</a:t>
            </a:r>
            <a:r>
              <a:rPr lang="en" sz="1300">
                <a:latin typeface="Josefin Sans"/>
                <a:ea typeface="Josefin Sans"/>
                <a:cs typeface="Josefin Sans"/>
                <a:sym typeface="Josefin Sans"/>
              </a:rPr>
              <a:t> 5’</a:t>
            </a:r>
            <a:endParaRPr baseline="-25000" sz="1300">
              <a:latin typeface="Josefin Sans"/>
              <a:ea typeface="Josefin Sans"/>
              <a:cs typeface="Josefin Sans"/>
              <a:sym typeface="Josefin Sans"/>
            </a:endParaRPr>
          </a:p>
        </p:txBody>
      </p:sp>
      <p:sp>
        <p:nvSpPr>
          <p:cNvPr id="442" name="Google Shape;442;p55"/>
          <p:cNvSpPr txBox="1"/>
          <p:nvPr/>
        </p:nvSpPr>
        <p:spPr>
          <a:xfrm>
            <a:off x="2154975" y="2835700"/>
            <a:ext cx="17859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CGATTGAGACC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GCTAACTCTGG 5’ </a:t>
            </a:r>
            <a:endParaRPr sz="1300">
              <a:latin typeface="Josefin Sans"/>
              <a:ea typeface="Josefin Sans"/>
              <a:cs typeface="Josefin Sans"/>
              <a:sym typeface="Josefin Sans"/>
            </a:endParaRPr>
          </a:p>
        </p:txBody>
      </p:sp>
      <p:sp>
        <p:nvSpPr>
          <p:cNvPr id="443" name="Google Shape;443;p55"/>
          <p:cNvSpPr txBox="1"/>
          <p:nvPr/>
        </p:nvSpPr>
        <p:spPr>
          <a:xfrm>
            <a:off x="2154963" y="3875425"/>
            <a:ext cx="1785900" cy="65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300">
                <a:latin typeface="Josefin Sans"/>
                <a:ea typeface="Josefin Sans"/>
                <a:cs typeface="Josefin Sans"/>
                <a:sym typeface="Josefin Sans"/>
              </a:rPr>
              <a:t>5’ </a:t>
            </a:r>
            <a:r>
              <a:rPr lang="en" sz="1300">
                <a:solidFill>
                  <a:srgbClr val="980000"/>
                </a:solidFill>
                <a:latin typeface="Josefin Sans"/>
                <a:ea typeface="Josefin Sans"/>
                <a:cs typeface="Josefin Sans"/>
                <a:sym typeface="Josefin Sans"/>
              </a:rPr>
              <a:t>CGAT</a:t>
            </a:r>
            <a:r>
              <a:rPr lang="en" sz="1300">
                <a:solidFill>
                  <a:srgbClr val="F1C232"/>
                </a:solidFill>
                <a:latin typeface="Josefin Sans"/>
                <a:ea typeface="Josefin Sans"/>
                <a:cs typeface="Josefin Sans"/>
                <a:sym typeface="Josefin Sans"/>
              </a:rPr>
              <a:t>T</a:t>
            </a:r>
            <a:r>
              <a:rPr lang="en" sz="1300">
                <a:highlight>
                  <a:srgbClr val="CCCCCC"/>
                </a:highlight>
                <a:latin typeface="Josefin Sans"/>
                <a:ea typeface="Josefin Sans"/>
                <a:cs typeface="Josefin Sans"/>
                <a:sym typeface="Josefin Sans"/>
              </a:rPr>
              <a:t>GAGACC</a:t>
            </a:r>
            <a:r>
              <a:rPr lang="en" sz="1300">
                <a:latin typeface="Josefin Sans"/>
                <a:ea typeface="Josefin Sans"/>
                <a:cs typeface="Josefin Sans"/>
                <a:sym typeface="Josefin Sans"/>
              </a:rPr>
              <a:t> 3’</a:t>
            </a:r>
            <a:endParaRPr sz="1300">
              <a:latin typeface="Josefin Sans"/>
              <a:ea typeface="Josefin Sans"/>
              <a:cs typeface="Josefin Sans"/>
              <a:sym typeface="Josefin Sans"/>
            </a:endParaRPr>
          </a:p>
          <a:p>
            <a:pPr indent="0" lvl="0" marL="0" rtl="0" algn="l">
              <a:spcBef>
                <a:spcPts val="0"/>
              </a:spcBef>
              <a:spcAft>
                <a:spcPts val="0"/>
              </a:spcAft>
              <a:buNone/>
            </a:pPr>
            <a:r>
              <a:rPr lang="en" sz="1300">
                <a:latin typeface="Josefin Sans"/>
                <a:ea typeface="Josefin Sans"/>
                <a:cs typeface="Josefin Sans"/>
                <a:sym typeface="Josefin Sans"/>
              </a:rPr>
              <a:t>3’ </a:t>
            </a:r>
            <a:r>
              <a:rPr lang="en" sz="1300">
                <a:solidFill>
                  <a:srgbClr val="980000"/>
                </a:solidFill>
                <a:latin typeface="Josefin Sans"/>
                <a:ea typeface="Josefin Sans"/>
                <a:cs typeface="Josefin Sans"/>
                <a:sym typeface="Josefin Sans"/>
              </a:rPr>
              <a:t>         </a:t>
            </a:r>
            <a:r>
              <a:rPr lang="en" sz="1300">
                <a:solidFill>
                  <a:srgbClr val="F1C232"/>
                </a:solidFill>
                <a:latin typeface="Josefin Sans"/>
                <a:ea typeface="Josefin Sans"/>
                <a:cs typeface="Josefin Sans"/>
                <a:sym typeface="Josefin Sans"/>
              </a:rPr>
              <a:t>A</a:t>
            </a:r>
            <a:r>
              <a:rPr lang="en" sz="1300">
                <a:highlight>
                  <a:srgbClr val="CCCCCC"/>
                </a:highlight>
                <a:latin typeface="Josefin Sans"/>
                <a:ea typeface="Josefin Sans"/>
                <a:cs typeface="Josefin Sans"/>
                <a:sym typeface="Josefin Sans"/>
              </a:rPr>
              <a:t>CTCTGG</a:t>
            </a:r>
            <a:r>
              <a:rPr lang="en" sz="1300">
                <a:latin typeface="Josefin Sans"/>
                <a:ea typeface="Josefin Sans"/>
                <a:cs typeface="Josefin Sans"/>
                <a:sym typeface="Josefin Sans"/>
              </a:rPr>
              <a:t> 5’ </a:t>
            </a:r>
            <a:endParaRPr sz="1300">
              <a:latin typeface="Josefin Sans"/>
              <a:ea typeface="Josefin Sans"/>
              <a:cs typeface="Josefin Sans"/>
              <a:sym typeface="Josefin Sans"/>
            </a:endParaRPr>
          </a:p>
        </p:txBody>
      </p:sp>
      <p:cxnSp>
        <p:nvCxnSpPr>
          <p:cNvPr id="444" name="Google Shape;444;p55"/>
          <p:cNvCxnSpPr/>
          <p:nvPr/>
        </p:nvCxnSpPr>
        <p:spPr>
          <a:xfrm flipH="1" rot="10800000">
            <a:off x="207100" y="3668525"/>
            <a:ext cx="8582400" cy="7500"/>
          </a:xfrm>
          <a:prstGeom prst="straightConnector1">
            <a:avLst/>
          </a:prstGeom>
          <a:noFill/>
          <a:ln cap="flat" cmpd="sng" w="19050">
            <a:solidFill>
              <a:srgbClr val="CCCCCC"/>
            </a:solidFill>
            <a:prstDash val="dash"/>
            <a:round/>
            <a:headEnd len="med" w="med" type="none"/>
            <a:tailEnd len="med" w="med" type="none"/>
          </a:ln>
        </p:spPr>
      </p:cxnSp>
      <p:sp>
        <p:nvSpPr>
          <p:cNvPr id="445" name="Google Shape;445;p55"/>
          <p:cNvSpPr txBox="1"/>
          <p:nvPr/>
        </p:nvSpPr>
        <p:spPr>
          <a:xfrm>
            <a:off x="658650" y="4568525"/>
            <a:ext cx="7826700" cy="420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Josefin Sans"/>
                <a:ea typeface="Josefin Sans"/>
                <a:cs typeface="Josefin Sans"/>
                <a:sym typeface="Josefin Sans"/>
              </a:rPr>
              <a:t>By switching the orientation of the sequence you can change where the overhang forms</a:t>
            </a:r>
            <a:endParaRPr b="1">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1"/>
                                        </p:tgtEl>
                                        <p:attrNameLst>
                                          <p:attrName>style.visibility</p:attrName>
                                        </p:attrNameLst>
                                      </p:cBhvr>
                                      <p:to>
                                        <p:strVal val="visible"/>
                                      </p:to>
                                    </p:set>
                                    <p:animEffect filter="fade" transition="in">
                                      <p:cBhvr>
                                        <p:cTn dur="1000"/>
                                        <p:tgtEl>
                                          <p:spTgt spid="44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6"/>
                                        </p:tgtEl>
                                        <p:attrNameLst>
                                          <p:attrName>style.visibility</p:attrName>
                                        </p:attrNameLst>
                                      </p:cBhvr>
                                      <p:to>
                                        <p:strVal val="visible"/>
                                      </p:to>
                                    </p:set>
                                    <p:animEffect filter="fade" transition="in">
                                      <p:cBhvr>
                                        <p:cTn dur="1000"/>
                                        <p:tgtEl>
                                          <p:spTgt spid="43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3"/>
                                        </p:tgtEl>
                                        <p:attrNameLst>
                                          <p:attrName>style.visibility</p:attrName>
                                        </p:attrNameLst>
                                      </p:cBhvr>
                                      <p:to>
                                        <p:strVal val="visible"/>
                                      </p:to>
                                    </p:set>
                                    <p:animEffect filter="fade" transition="in">
                                      <p:cBhvr>
                                        <p:cTn dur="1000"/>
                                        <p:tgtEl>
                                          <p:spTgt spid="44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9"/>
                                        </p:tgtEl>
                                        <p:attrNameLst>
                                          <p:attrName>style.visibility</p:attrName>
                                        </p:attrNameLst>
                                      </p:cBhvr>
                                      <p:to>
                                        <p:strVal val="visible"/>
                                      </p:to>
                                    </p:set>
                                    <p:animEffect filter="fade" transition="in">
                                      <p:cBhvr>
                                        <p:cTn dur="1000"/>
                                        <p:tgtEl>
                                          <p:spTgt spid="43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1000"/>
                                        <p:tgtEl>
                                          <p:spTgt spid="43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5"/>
                                        </p:tgtEl>
                                        <p:attrNameLst>
                                          <p:attrName>style.visibility</p:attrName>
                                        </p:attrNameLst>
                                      </p:cBhvr>
                                      <p:to>
                                        <p:strVal val="visible"/>
                                      </p:to>
                                    </p:set>
                                    <p:animEffect filter="fade" transition="in">
                                      <p:cBhvr>
                                        <p:cTn dur="1000"/>
                                        <p:tgtEl>
                                          <p:spTgt spid="4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9" name="Shape 449"/>
        <p:cNvGrpSpPr/>
        <p:nvPr/>
      </p:nvGrpSpPr>
      <p:grpSpPr>
        <a:xfrm>
          <a:off x="0" y="0"/>
          <a:ext cx="0" cy="0"/>
          <a:chOff x="0" y="0"/>
          <a:chExt cx="0" cy="0"/>
        </a:xfrm>
      </p:grpSpPr>
      <p:grpSp>
        <p:nvGrpSpPr>
          <p:cNvPr id="450" name="Google Shape;450;p56"/>
          <p:cNvGrpSpPr/>
          <p:nvPr/>
        </p:nvGrpSpPr>
        <p:grpSpPr>
          <a:xfrm>
            <a:off x="659650" y="3655906"/>
            <a:ext cx="3249300" cy="1398012"/>
            <a:chOff x="449275" y="2992250"/>
            <a:chExt cx="3249300" cy="1935500"/>
          </a:xfrm>
        </p:grpSpPr>
        <p:sp>
          <p:nvSpPr>
            <p:cNvPr id="451" name="Google Shape;451;p56"/>
            <p:cNvSpPr/>
            <p:nvPr/>
          </p:nvSpPr>
          <p:spPr>
            <a:xfrm>
              <a:off x="449275" y="3320950"/>
              <a:ext cx="3249300" cy="160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VECTOR</a:t>
              </a:r>
              <a:endParaRPr>
                <a:latin typeface="Josefin Sans"/>
                <a:ea typeface="Josefin Sans"/>
                <a:cs typeface="Josefin Sans"/>
                <a:sym typeface="Josefin Sans"/>
              </a:endParaRPr>
            </a:p>
          </p:txBody>
        </p:sp>
        <p:sp>
          <p:nvSpPr>
            <p:cNvPr id="452" name="Google Shape;452;p56"/>
            <p:cNvSpPr/>
            <p:nvPr/>
          </p:nvSpPr>
          <p:spPr>
            <a:xfrm>
              <a:off x="623900" y="299225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53" name="Google Shape;453;p56"/>
            <p:cNvSpPr/>
            <p:nvPr/>
          </p:nvSpPr>
          <p:spPr>
            <a:xfrm>
              <a:off x="2137350" y="299225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G</a:t>
              </a:r>
              <a:r>
                <a:rPr lang="en" sz="1000">
                  <a:latin typeface="Josefin Sans"/>
                  <a:ea typeface="Josefin Sans"/>
                  <a:cs typeface="Josefin Sans"/>
                  <a:sym typeface="Josefin Sans"/>
                </a:rPr>
                <a:t>CAAA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C</a:t>
              </a:r>
              <a:r>
                <a:rPr lang="en" sz="1000">
                  <a:solidFill>
                    <a:srgbClr val="990000"/>
                  </a:solidFill>
                  <a:latin typeface="Josefin Sans"/>
                  <a:ea typeface="Josefin Sans"/>
                  <a:cs typeface="Josefin Sans"/>
                  <a:sym typeface="Josefin Sans"/>
                </a:rPr>
                <a:t>GTTT</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sp>
        <p:nvSpPr>
          <p:cNvPr id="454" name="Google Shape;454;p56"/>
          <p:cNvSpPr/>
          <p:nvPr/>
        </p:nvSpPr>
        <p:spPr>
          <a:xfrm>
            <a:off x="1949588" y="8254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455" name="Google Shape;455;p56"/>
          <p:cNvSpPr/>
          <p:nvPr/>
        </p:nvSpPr>
        <p:spPr>
          <a:xfrm>
            <a:off x="6111613" y="8254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456" name="Google Shape;456;p56"/>
          <p:cNvSpPr/>
          <p:nvPr/>
        </p:nvSpPr>
        <p:spPr>
          <a:xfrm>
            <a:off x="2979788" y="6781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r>
              <a:rPr lang="en" sz="1000">
                <a:latin typeface="Josefin Sans"/>
                <a:ea typeface="Josefin Sans"/>
                <a:cs typeface="Josefin Sans"/>
                <a:sym typeface="Josefin Sans"/>
              </a:rPr>
              <a:t>TAAG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ATTC</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57" name="Google Shape;457;p56"/>
          <p:cNvSpPr/>
          <p:nvPr/>
        </p:nvSpPr>
        <p:spPr>
          <a:xfrm>
            <a:off x="600538" y="6781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58" name="Google Shape;458;p56"/>
          <p:cNvSpPr/>
          <p:nvPr/>
        </p:nvSpPr>
        <p:spPr>
          <a:xfrm>
            <a:off x="4725013" y="6781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ATTC</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59" name="Google Shape;459;p56"/>
          <p:cNvSpPr/>
          <p:nvPr/>
        </p:nvSpPr>
        <p:spPr>
          <a:xfrm>
            <a:off x="7141813" y="6781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r>
              <a:rPr lang="en" sz="1000">
                <a:latin typeface="Josefin Sans"/>
                <a:ea typeface="Josefin Sans"/>
                <a:cs typeface="Josefin Sans"/>
                <a:sym typeface="Josefin Sans"/>
              </a:rPr>
              <a:t>CAAA</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GTTT</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nvGrpSpPr>
          <p:cNvPr id="460" name="Google Shape;460;p56"/>
          <p:cNvGrpSpPr/>
          <p:nvPr/>
        </p:nvGrpSpPr>
        <p:grpSpPr>
          <a:xfrm>
            <a:off x="1366413" y="2167088"/>
            <a:ext cx="6764000" cy="633013"/>
            <a:chOff x="1366413" y="2167088"/>
            <a:chExt cx="6764000" cy="633013"/>
          </a:xfrm>
        </p:grpSpPr>
        <p:grpSp>
          <p:nvGrpSpPr>
            <p:cNvPr id="461" name="Google Shape;461;p56"/>
            <p:cNvGrpSpPr/>
            <p:nvPr/>
          </p:nvGrpSpPr>
          <p:grpSpPr>
            <a:xfrm>
              <a:off x="1366413" y="2167088"/>
              <a:ext cx="3765850" cy="633013"/>
              <a:chOff x="608063" y="1251038"/>
              <a:chExt cx="3765850" cy="633013"/>
            </a:xfrm>
          </p:grpSpPr>
          <p:sp>
            <p:nvSpPr>
              <p:cNvPr id="462" name="Google Shape;462;p56"/>
              <p:cNvSpPr/>
              <p:nvPr/>
            </p:nvSpPr>
            <p:spPr>
              <a:xfrm>
                <a:off x="1957113" y="13983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463" name="Google Shape;463;p56"/>
              <p:cNvSpPr/>
              <p:nvPr/>
            </p:nvSpPr>
            <p:spPr>
              <a:xfrm>
                <a:off x="2987313" y="12510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ATTC</a:t>
                </a:r>
                <a:endParaRPr sz="1000">
                  <a:latin typeface="Josefin Sans"/>
                  <a:ea typeface="Josefin Sans"/>
                  <a:cs typeface="Josefin Sans"/>
                  <a:sym typeface="Josefin Sans"/>
                </a:endParaRPr>
              </a:p>
            </p:txBody>
          </p:sp>
          <p:sp>
            <p:nvSpPr>
              <p:cNvPr id="464" name="Google Shape;464;p56"/>
              <p:cNvSpPr/>
              <p:nvPr/>
            </p:nvSpPr>
            <p:spPr>
              <a:xfrm>
                <a:off x="608063" y="12510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grpSp>
          <p:nvGrpSpPr>
            <p:cNvPr id="465" name="Google Shape;465;p56"/>
            <p:cNvGrpSpPr/>
            <p:nvPr/>
          </p:nvGrpSpPr>
          <p:grpSpPr>
            <a:xfrm>
              <a:off x="4327013" y="2167088"/>
              <a:ext cx="3803400" cy="633013"/>
              <a:chOff x="4732538" y="1251038"/>
              <a:chExt cx="3803400" cy="633013"/>
            </a:xfrm>
          </p:grpSpPr>
          <p:sp>
            <p:nvSpPr>
              <p:cNvPr id="466" name="Google Shape;466;p56"/>
              <p:cNvSpPr/>
              <p:nvPr/>
            </p:nvSpPr>
            <p:spPr>
              <a:xfrm>
                <a:off x="6119138" y="13983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467" name="Google Shape;467;p56"/>
              <p:cNvSpPr/>
              <p:nvPr/>
            </p:nvSpPr>
            <p:spPr>
              <a:xfrm>
                <a:off x="4732538" y="12510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  </a:t>
                </a:r>
                <a:r>
                  <a:rPr lang="en" sz="1000">
                    <a:latin typeface="Josefin Sans"/>
                    <a:ea typeface="Josefin Sans"/>
                    <a:cs typeface="Josefin Sans"/>
                    <a:sym typeface="Josefin Sans"/>
                  </a:rPr>
                  <a:t>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68" name="Google Shape;468;p56"/>
              <p:cNvSpPr/>
              <p:nvPr/>
            </p:nvSpPr>
            <p:spPr>
              <a:xfrm>
                <a:off x="7149338" y="12510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GTTT</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grpSp>
      <p:cxnSp>
        <p:nvCxnSpPr>
          <p:cNvPr id="469" name="Google Shape;469;p56"/>
          <p:cNvCxnSpPr/>
          <p:nvPr/>
        </p:nvCxnSpPr>
        <p:spPr>
          <a:xfrm>
            <a:off x="4011713" y="4787400"/>
            <a:ext cx="1105500" cy="7500"/>
          </a:xfrm>
          <a:prstGeom prst="straightConnector1">
            <a:avLst/>
          </a:prstGeom>
          <a:noFill/>
          <a:ln cap="flat" cmpd="sng" w="9525">
            <a:solidFill>
              <a:schemeClr val="dk2"/>
            </a:solidFill>
            <a:prstDash val="solid"/>
            <a:round/>
            <a:headEnd len="med" w="med" type="none"/>
            <a:tailEnd len="med" w="med" type="triangle"/>
          </a:ln>
        </p:spPr>
      </p:cxnSp>
      <p:sp>
        <p:nvSpPr>
          <p:cNvPr id="470" name="Google Shape;470;p56"/>
          <p:cNvSpPr txBox="1"/>
          <p:nvPr/>
        </p:nvSpPr>
        <p:spPr>
          <a:xfrm>
            <a:off x="4068900" y="4278200"/>
            <a:ext cx="991200" cy="441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BsaI Digestion</a:t>
            </a:r>
            <a:endParaRPr b="1" sz="1000">
              <a:latin typeface="Josefin Sans"/>
              <a:ea typeface="Josefin Sans"/>
              <a:cs typeface="Josefin Sans"/>
              <a:sym typeface="Josefin Sans"/>
            </a:endParaRPr>
          </a:p>
        </p:txBody>
      </p:sp>
      <p:cxnSp>
        <p:nvCxnSpPr>
          <p:cNvPr id="471" name="Google Shape;471;p56"/>
          <p:cNvCxnSpPr/>
          <p:nvPr/>
        </p:nvCxnSpPr>
        <p:spPr>
          <a:xfrm>
            <a:off x="4503975" y="1368675"/>
            <a:ext cx="0" cy="660900"/>
          </a:xfrm>
          <a:prstGeom prst="straightConnector1">
            <a:avLst/>
          </a:prstGeom>
          <a:noFill/>
          <a:ln cap="flat" cmpd="sng" w="9525">
            <a:solidFill>
              <a:schemeClr val="dk2"/>
            </a:solidFill>
            <a:prstDash val="solid"/>
            <a:round/>
            <a:headEnd len="med" w="med" type="none"/>
            <a:tailEnd len="med" w="med" type="triangle"/>
          </a:ln>
        </p:spPr>
      </p:cxnSp>
      <p:grpSp>
        <p:nvGrpSpPr>
          <p:cNvPr id="472" name="Google Shape;472;p56"/>
          <p:cNvGrpSpPr/>
          <p:nvPr/>
        </p:nvGrpSpPr>
        <p:grpSpPr>
          <a:xfrm>
            <a:off x="6205363" y="2985225"/>
            <a:ext cx="2900050" cy="633000"/>
            <a:chOff x="623900" y="3127400"/>
            <a:chExt cx="2900050" cy="633000"/>
          </a:xfrm>
        </p:grpSpPr>
        <p:sp>
          <p:nvSpPr>
            <p:cNvPr id="473" name="Google Shape;473;p56"/>
            <p:cNvSpPr/>
            <p:nvPr/>
          </p:nvSpPr>
          <p:spPr>
            <a:xfrm>
              <a:off x="623900" y="312740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74" name="Google Shape;474;p56"/>
            <p:cNvSpPr/>
            <p:nvPr/>
          </p:nvSpPr>
          <p:spPr>
            <a:xfrm>
              <a:off x="2137350" y="312740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G</a:t>
              </a:r>
              <a:endParaRPr sz="1000">
                <a:solidFill>
                  <a:srgbClr val="F1C232"/>
                </a:solidFill>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C</a:t>
              </a:r>
              <a:r>
                <a:rPr lang="en" sz="1000">
                  <a:solidFill>
                    <a:srgbClr val="990000"/>
                  </a:solidFill>
                  <a:latin typeface="Josefin Sans"/>
                  <a:ea typeface="Josefin Sans"/>
                  <a:cs typeface="Josefin Sans"/>
                  <a:sym typeface="Josefin Sans"/>
                </a:rPr>
                <a:t>GTTT</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cxnSp>
        <p:nvCxnSpPr>
          <p:cNvPr id="475" name="Google Shape;475;p56"/>
          <p:cNvCxnSpPr/>
          <p:nvPr/>
        </p:nvCxnSpPr>
        <p:spPr>
          <a:xfrm>
            <a:off x="7561500" y="3301725"/>
            <a:ext cx="187800" cy="0"/>
          </a:xfrm>
          <a:prstGeom prst="straightConnector1">
            <a:avLst/>
          </a:prstGeom>
          <a:noFill/>
          <a:ln cap="flat" cmpd="sng" w="9525">
            <a:solidFill>
              <a:schemeClr val="dk2"/>
            </a:solidFill>
            <a:prstDash val="solid"/>
            <a:round/>
            <a:headEnd len="med" w="med" type="none"/>
            <a:tailEnd len="med" w="med" type="none"/>
          </a:ln>
        </p:spPr>
      </p:cxnSp>
      <p:sp>
        <p:nvSpPr>
          <p:cNvPr id="476" name="Google Shape;476;p56"/>
          <p:cNvSpPr/>
          <p:nvPr/>
        </p:nvSpPr>
        <p:spPr>
          <a:xfrm>
            <a:off x="5549400" y="3803350"/>
            <a:ext cx="2590500" cy="338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477" name="Google Shape;477;p56"/>
          <p:cNvGrpSpPr/>
          <p:nvPr/>
        </p:nvGrpSpPr>
        <p:grpSpPr>
          <a:xfrm>
            <a:off x="5220000" y="3703392"/>
            <a:ext cx="3249300" cy="1350408"/>
            <a:chOff x="5220000" y="3703392"/>
            <a:chExt cx="3249300" cy="1350408"/>
          </a:xfrm>
        </p:grpSpPr>
        <p:sp>
          <p:nvSpPr>
            <p:cNvPr id="478" name="Google Shape;478;p56"/>
            <p:cNvSpPr/>
            <p:nvPr/>
          </p:nvSpPr>
          <p:spPr>
            <a:xfrm>
              <a:off x="5220000" y="3984000"/>
              <a:ext cx="3249300" cy="1069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VECTOR</a:t>
              </a:r>
              <a:endParaRPr>
                <a:latin typeface="Josefin Sans"/>
                <a:ea typeface="Josefin Sans"/>
                <a:cs typeface="Josefin Sans"/>
                <a:sym typeface="Josefin Sans"/>
              </a:endParaRPr>
            </a:p>
          </p:txBody>
        </p:sp>
        <p:sp>
          <p:nvSpPr>
            <p:cNvPr id="479" name="Google Shape;479;p56"/>
            <p:cNvSpPr/>
            <p:nvPr/>
          </p:nvSpPr>
          <p:spPr>
            <a:xfrm>
              <a:off x="5535425" y="3703392"/>
              <a:ext cx="1386600" cy="52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endParaRPr sz="1000">
                <a:latin typeface="Josefin Sans"/>
                <a:ea typeface="Josefin Sans"/>
                <a:cs typeface="Josefin Sans"/>
                <a:sym typeface="Josefin Sans"/>
              </a:endParaRPr>
            </a:p>
          </p:txBody>
        </p:sp>
        <p:sp>
          <p:nvSpPr>
            <p:cNvPr id="480" name="Google Shape;480;p56"/>
            <p:cNvSpPr/>
            <p:nvPr/>
          </p:nvSpPr>
          <p:spPr>
            <a:xfrm>
              <a:off x="6743825" y="3703392"/>
              <a:ext cx="1386600" cy="52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CAAA 3’</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5’</a:t>
              </a:r>
              <a:endParaRPr sz="1000">
                <a:latin typeface="Josefin Sans"/>
                <a:ea typeface="Josefin Sans"/>
                <a:cs typeface="Josefin Sans"/>
                <a:sym typeface="Josefin Sans"/>
              </a:endParaRPr>
            </a:p>
          </p:txBody>
        </p:sp>
      </p:grpSp>
      <p:cxnSp>
        <p:nvCxnSpPr>
          <p:cNvPr id="481" name="Google Shape;481;p56"/>
          <p:cNvCxnSpPr/>
          <p:nvPr/>
        </p:nvCxnSpPr>
        <p:spPr>
          <a:xfrm flipH="1" rot="10800000">
            <a:off x="273275" y="2934075"/>
            <a:ext cx="8582400" cy="7500"/>
          </a:xfrm>
          <a:prstGeom prst="straightConnector1">
            <a:avLst/>
          </a:prstGeom>
          <a:noFill/>
          <a:ln cap="flat" cmpd="sng" w="19050">
            <a:solidFill>
              <a:srgbClr val="CCCCCC"/>
            </a:solidFill>
            <a:prstDash val="dash"/>
            <a:round/>
            <a:headEnd len="med" w="med" type="none"/>
            <a:tailEnd len="med" w="med" type="none"/>
          </a:ln>
        </p:spPr>
      </p:cxnSp>
      <p:sp>
        <p:nvSpPr>
          <p:cNvPr id="482" name="Google Shape;482;p56"/>
          <p:cNvSpPr txBox="1"/>
          <p:nvPr/>
        </p:nvSpPr>
        <p:spPr>
          <a:xfrm>
            <a:off x="156425" y="2205025"/>
            <a:ext cx="1149000" cy="8364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What’s the problem with this??</a:t>
            </a:r>
            <a:endParaRPr>
              <a:latin typeface="Josefin Sans"/>
              <a:ea typeface="Josefin Sans"/>
              <a:cs typeface="Josefin Sans"/>
              <a:sym typeface="Josefin Sans"/>
            </a:endParaRPr>
          </a:p>
        </p:txBody>
      </p:sp>
      <p:cxnSp>
        <p:nvCxnSpPr>
          <p:cNvPr id="483" name="Google Shape;483;p56"/>
          <p:cNvCxnSpPr/>
          <p:nvPr/>
        </p:nvCxnSpPr>
        <p:spPr>
          <a:xfrm>
            <a:off x="3963350" y="2795325"/>
            <a:ext cx="2605500" cy="1149000"/>
          </a:xfrm>
          <a:prstGeom prst="straightConnector1">
            <a:avLst/>
          </a:prstGeom>
          <a:noFill/>
          <a:ln cap="flat" cmpd="sng" w="9525">
            <a:solidFill>
              <a:schemeClr val="dk2"/>
            </a:solidFill>
            <a:prstDash val="solid"/>
            <a:round/>
            <a:headEnd len="med" w="med" type="none"/>
            <a:tailEnd len="med" w="med" type="triangle"/>
          </a:ln>
        </p:spPr>
      </p:cxnSp>
      <p:sp>
        <p:nvSpPr>
          <p:cNvPr id="484" name="Google Shape;484;p56"/>
          <p:cNvSpPr txBox="1"/>
          <p:nvPr/>
        </p:nvSpPr>
        <p:spPr>
          <a:xfrm>
            <a:off x="2396400" y="3007425"/>
            <a:ext cx="2448300" cy="441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0000FF"/>
                </a:solidFill>
                <a:latin typeface="Josefin Sans"/>
                <a:ea typeface="Josefin Sans"/>
                <a:cs typeface="Josefin Sans"/>
                <a:sym typeface="Josefin Sans"/>
              </a:rPr>
              <a:t>The combined insert 1+2 would move into the vector with the complementary overhangs</a:t>
            </a:r>
            <a:endParaRPr sz="1000">
              <a:solidFill>
                <a:srgbClr val="0000FF"/>
              </a:solidFill>
              <a:latin typeface="Josefin Sans"/>
              <a:ea typeface="Josefin Sans"/>
              <a:cs typeface="Josefin Sans"/>
              <a:sym typeface="Josefin Sans"/>
            </a:endParaRPr>
          </a:p>
        </p:txBody>
      </p:sp>
      <p:sp>
        <p:nvSpPr>
          <p:cNvPr id="485" name="Google Shape;485;p56"/>
          <p:cNvSpPr txBox="1"/>
          <p:nvPr/>
        </p:nvSpPr>
        <p:spPr>
          <a:xfrm>
            <a:off x="7487175" y="3422221"/>
            <a:ext cx="1847700" cy="281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0000FF"/>
                </a:solidFill>
                <a:latin typeface="Josefin Sans"/>
                <a:ea typeface="Josefin Sans"/>
                <a:cs typeface="Josefin Sans"/>
                <a:sym typeface="Josefin Sans"/>
              </a:rPr>
              <a:t>This sequence leaves</a:t>
            </a:r>
            <a:endParaRPr sz="1000">
              <a:solidFill>
                <a:srgbClr val="0000FF"/>
              </a:solidFill>
              <a:latin typeface="Josefin Sans"/>
              <a:ea typeface="Josefin Sans"/>
              <a:cs typeface="Josefin Sans"/>
              <a:sym typeface="Josefin Sans"/>
            </a:endParaRPr>
          </a:p>
        </p:txBody>
      </p:sp>
      <p:cxnSp>
        <p:nvCxnSpPr>
          <p:cNvPr id="486" name="Google Shape;486;p56"/>
          <p:cNvCxnSpPr>
            <a:stCxn id="480" idx="1"/>
          </p:cNvCxnSpPr>
          <p:nvPr/>
        </p:nvCxnSpPr>
        <p:spPr>
          <a:xfrm flipH="1" rot="10800000">
            <a:off x="6743825" y="3567492"/>
            <a:ext cx="838800" cy="398700"/>
          </a:xfrm>
          <a:prstGeom prst="straightConnector1">
            <a:avLst/>
          </a:prstGeom>
          <a:noFill/>
          <a:ln cap="flat" cmpd="sng" w="9525">
            <a:solidFill>
              <a:schemeClr val="dk2"/>
            </a:solidFill>
            <a:prstDash val="solid"/>
            <a:round/>
            <a:headEnd len="med" w="med" type="none"/>
            <a:tailEnd len="med" w="med" type="triangle"/>
          </a:ln>
        </p:spPr>
      </p:cxnSp>
      <p:sp>
        <p:nvSpPr>
          <p:cNvPr id="487" name="Google Shape;487;p56"/>
          <p:cNvSpPr txBox="1"/>
          <p:nvPr/>
        </p:nvSpPr>
        <p:spPr>
          <a:xfrm>
            <a:off x="243675" y="302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Scenario #1</a:t>
            </a:r>
            <a:endParaRPr sz="3000">
              <a:solidFill>
                <a:srgbClr val="00A1B2"/>
              </a:solidFill>
              <a:latin typeface="Josefin Sans"/>
              <a:ea typeface="Josefin Sans"/>
              <a:cs typeface="Josefin Sans"/>
              <a:sym typeface="Josefin Sans"/>
            </a:endParaRPr>
          </a:p>
        </p:txBody>
      </p:sp>
      <p:grpSp>
        <p:nvGrpSpPr>
          <p:cNvPr id="488" name="Google Shape;488;p56"/>
          <p:cNvGrpSpPr/>
          <p:nvPr/>
        </p:nvGrpSpPr>
        <p:grpSpPr>
          <a:xfrm>
            <a:off x="610813" y="1348963"/>
            <a:ext cx="3765850" cy="633013"/>
            <a:chOff x="608063" y="1251038"/>
            <a:chExt cx="3765850" cy="633013"/>
          </a:xfrm>
        </p:grpSpPr>
        <p:sp>
          <p:nvSpPr>
            <p:cNvPr id="489" name="Google Shape;489;p56"/>
            <p:cNvSpPr/>
            <p:nvPr/>
          </p:nvSpPr>
          <p:spPr>
            <a:xfrm>
              <a:off x="1957113" y="13983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490" name="Google Shape;490;p56"/>
            <p:cNvSpPr/>
            <p:nvPr/>
          </p:nvSpPr>
          <p:spPr>
            <a:xfrm>
              <a:off x="2987313" y="12510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ATTC</a:t>
              </a:r>
              <a:endParaRPr sz="1000">
                <a:latin typeface="Josefin Sans"/>
                <a:ea typeface="Josefin Sans"/>
                <a:cs typeface="Josefin Sans"/>
                <a:sym typeface="Josefin Sans"/>
              </a:endParaRPr>
            </a:p>
          </p:txBody>
        </p:sp>
        <p:sp>
          <p:nvSpPr>
            <p:cNvPr id="491" name="Google Shape;491;p56"/>
            <p:cNvSpPr/>
            <p:nvPr/>
          </p:nvSpPr>
          <p:spPr>
            <a:xfrm>
              <a:off x="608063" y="12510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grpSp>
        <p:nvGrpSpPr>
          <p:cNvPr id="492" name="Google Shape;492;p56"/>
          <p:cNvGrpSpPr/>
          <p:nvPr/>
        </p:nvGrpSpPr>
        <p:grpSpPr>
          <a:xfrm>
            <a:off x="4725013" y="1326763"/>
            <a:ext cx="3803400" cy="633013"/>
            <a:chOff x="4732538" y="1251038"/>
            <a:chExt cx="3803400" cy="633013"/>
          </a:xfrm>
        </p:grpSpPr>
        <p:sp>
          <p:nvSpPr>
            <p:cNvPr id="493" name="Google Shape;493;p56"/>
            <p:cNvSpPr/>
            <p:nvPr/>
          </p:nvSpPr>
          <p:spPr>
            <a:xfrm>
              <a:off x="6119138" y="13983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494" name="Google Shape;494;p56"/>
            <p:cNvSpPr/>
            <p:nvPr/>
          </p:nvSpPr>
          <p:spPr>
            <a:xfrm>
              <a:off x="4732538" y="12510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495" name="Google Shape;495;p56"/>
            <p:cNvSpPr/>
            <p:nvPr/>
          </p:nvSpPr>
          <p:spPr>
            <a:xfrm>
              <a:off x="7149338" y="12510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GTTT</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9"/>
                                        </p:tgtEl>
                                        <p:attrNameLst>
                                          <p:attrName>style.visibility</p:attrName>
                                        </p:attrNameLst>
                                      </p:cBhvr>
                                      <p:to>
                                        <p:strVal val="visible"/>
                                      </p:to>
                                    </p:set>
                                    <p:animEffect filter="fade" transition="in">
                                      <p:cBhvr>
                                        <p:cTn dur="1000"/>
                                        <p:tgtEl>
                                          <p:spTgt spid="469"/>
                                        </p:tgtEl>
                                      </p:cBhvr>
                                    </p:animEffect>
                                  </p:childTnLst>
                                </p:cTn>
                              </p:par>
                              <p:par>
                                <p:cTn fill="hold" nodeType="withEffect" presetClass="entr" presetID="10" presetSubtype="0">
                                  <p:stCondLst>
                                    <p:cond delay="0"/>
                                  </p:stCondLst>
                                  <p:childTnLst>
                                    <p:set>
                                      <p:cBhvr>
                                        <p:cTn dur="1" fill="hold">
                                          <p:stCondLst>
                                            <p:cond delay="0"/>
                                          </p:stCondLst>
                                        </p:cTn>
                                        <p:tgtEl>
                                          <p:spTgt spid="470"/>
                                        </p:tgtEl>
                                        <p:attrNameLst>
                                          <p:attrName>style.visibility</p:attrName>
                                        </p:attrNameLst>
                                      </p:cBhvr>
                                      <p:to>
                                        <p:strVal val="visible"/>
                                      </p:to>
                                    </p:set>
                                    <p:animEffect filter="fade" transition="in">
                                      <p:cBhvr>
                                        <p:cTn dur="1000"/>
                                        <p:tgtEl>
                                          <p:spTgt spid="470"/>
                                        </p:tgtEl>
                                      </p:cBhvr>
                                    </p:animEffect>
                                  </p:childTnLst>
                                </p:cTn>
                              </p:par>
                              <p:par>
                                <p:cTn fill="hold" nodeType="withEffect" presetClass="entr" presetID="10" presetSubtype="0">
                                  <p:stCondLst>
                                    <p:cond delay="0"/>
                                  </p:stCondLst>
                                  <p:childTnLst>
                                    <p:set>
                                      <p:cBhvr>
                                        <p:cTn dur="1" fill="hold">
                                          <p:stCondLst>
                                            <p:cond delay="0"/>
                                          </p:stCondLst>
                                        </p:cTn>
                                        <p:tgtEl>
                                          <p:spTgt spid="471"/>
                                        </p:tgtEl>
                                        <p:attrNameLst>
                                          <p:attrName>style.visibility</p:attrName>
                                        </p:attrNameLst>
                                      </p:cBhvr>
                                      <p:to>
                                        <p:strVal val="visible"/>
                                      </p:to>
                                    </p:set>
                                    <p:animEffect filter="fade" transition="in">
                                      <p:cBhvr>
                                        <p:cTn dur="1000"/>
                                        <p:tgtEl>
                                          <p:spTgt spid="471"/>
                                        </p:tgtEl>
                                      </p:cBhvr>
                                    </p:animEffect>
                                  </p:childTnLst>
                                </p:cTn>
                              </p:par>
                              <p:par>
                                <p:cTn fill="hold" nodeType="withEffect" presetClass="entr" presetID="10" presetSubtype="0">
                                  <p:stCondLst>
                                    <p:cond delay="0"/>
                                  </p:stCondLst>
                                  <p:childTnLst>
                                    <p:set>
                                      <p:cBhvr>
                                        <p:cTn dur="1" fill="hold">
                                          <p:stCondLst>
                                            <p:cond delay="0"/>
                                          </p:stCondLst>
                                        </p:cTn>
                                        <p:tgtEl>
                                          <p:spTgt spid="472"/>
                                        </p:tgtEl>
                                        <p:attrNameLst>
                                          <p:attrName>style.visibility</p:attrName>
                                        </p:attrNameLst>
                                      </p:cBhvr>
                                      <p:to>
                                        <p:strVal val="visible"/>
                                      </p:to>
                                    </p:set>
                                    <p:animEffect filter="fade" transition="in">
                                      <p:cBhvr>
                                        <p:cTn dur="1000"/>
                                        <p:tgtEl>
                                          <p:spTgt spid="472"/>
                                        </p:tgtEl>
                                      </p:cBhvr>
                                    </p:animEffect>
                                  </p:childTnLst>
                                </p:cTn>
                              </p:par>
                              <p:par>
                                <p:cTn fill="hold" nodeType="withEffect" presetClass="entr" presetID="10" presetSubtype="0">
                                  <p:stCondLst>
                                    <p:cond delay="0"/>
                                  </p:stCondLst>
                                  <p:childTnLst>
                                    <p:set>
                                      <p:cBhvr>
                                        <p:cTn dur="1" fill="hold">
                                          <p:stCondLst>
                                            <p:cond delay="0"/>
                                          </p:stCondLst>
                                        </p:cTn>
                                        <p:tgtEl>
                                          <p:spTgt spid="475"/>
                                        </p:tgtEl>
                                        <p:attrNameLst>
                                          <p:attrName>style.visibility</p:attrName>
                                        </p:attrNameLst>
                                      </p:cBhvr>
                                      <p:to>
                                        <p:strVal val="visible"/>
                                      </p:to>
                                    </p:set>
                                    <p:animEffect filter="fade" transition="in">
                                      <p:cBhvr>
                                        <p:cTn dur="1000"/>
                                        <p:tgtEl>
                                          <p:spTgt spid="475"/>
                                        </p:tgtEl>
                                      </p:cBhvr>
                                    </p:animEffect>
                                  </p:childTnLst>
                                </p:cTn>
                              </p:par>
                              <p:par>
                                <p:cTn fill="hold" nodeType="withEffect" presetClass="entr" presetID="10" presetSubtype="0">
                                  <p:stCondLst>
                                    <p:cond delay="0"/>
                                  </p:stCondLst>
                                  <p:childTnLst>
                                    <p:set>
                                      <p:cBhvr>
                                        <p:cTn dur="1" fill="hold">
                                          <p:stCondLst>
                                            <p:cond delay="0"/>
                                          </p:stCondLst>
                                        </p:cTn>
                                        <p:tgtEl>
                                          <p:spTgt spid="477"/>
                                        </p:tgtEl>
                                        <p:attrNameLst>
                                          <p:attrName>style.visibility</p:attrName>
                                        </p:attrNameLst>
                                      </p:cBhvr>
                                      <p:to>
                                        <p:strVal val="visible"/>
                                      </p:to>
                                    </p:set>
                                    <p:animEffect filter="fade" transition="in">
                                      <p:cBhvr>
                                        <p:cTn dur="1000"/>
                                        <p:tgtEl>
                                          <p:spTgt spid="477"/>
                                        </p:tgtEl>
                                      </p:cBhvr>
                                    </p:animEffect>
                                  </p:childTnLst>
                                </p:cTn>
                              </p:par>
                              <p:par>
                                <p:cTn fill="hold" nodeType="withEffect" presetClass="entr" presetID="10" presetSubtype="0">
                                  <p:stCondLst>
                                    <p:cond delay="0"/>
                                  </p:stCondLst>
                                  <p:childTnLst>
                                    <p:set>
                                      <p:cBhvr>
                                        <p:cTn dur="1" fill="hold">
                                          <p:stCondLst>
                                            <p:cond delay="0"/>
                                          </p:stCondLst>
                                        </p:cTn>
                                        <p:tgtEl>
                                          <p:spTgt spid="485"/>
                                        </p:tgtEl>
                                        <p:attrNameLst>
                                          <p:attrName>style.visibility</p:attrName>
                                        </p:attrNameLst>
                                      </p:cBhvr>
                                      <p:to>
                                        <p:strVal val="visible"/>
                                      </p:to>
                                    </p:set>
                                    <p:animEffect filter="fade" transition="in">
                                      <p:cBhvr>
                                        <p:cTn dur="1000"/>
                                        <p:tgtEl>
                                          <p:spTgt spid="485"/>
                                        </p:tgtEl>
                                      </p:cBhvr>
                                    </p:animEffect>
                                  </p:childTnLst>
                                </p:cTn>
                              </p:par>
                              <p:par>
                                <p:cTn fill="hold" nodeType="withEffect" presetClass="entr" presetID="10" presetSubtype="0">
                                  <p:stCondLst>
                                    <p:cond delay="0"/>
                                  </p:stCondLst>
                                  <p:childTnLst>
                                    <p:set>
                                      <p:cBhvr>
                                        <p:cTn dur="1" fill="hold">
                                          <p:stCondLst>
                                            <p:cond delay="0"/>
                                          </p:stCondLst>
                                        </p:cTn>
                                        <p:tgtEl>
                                          <p:spTgt spid="486"/>
                                        </p:tgtEl>
                                        <p:attrNameLst>
                                          <p:attrName>style.visibility</p:attrName>
                                        </p:attrNameLst>
                                      </p:cBhvr>
                                      <p:to>
                                        <p:strVal val="visible"/>
                                      </p:to>
                                    </p:set>
                                    <p:animEffect filter="fade" transition="in">
                                      <p:cBhvr>
                                        <p:cTn dur="1000"/>
                                        <p:tgtEl>
                                          <p:spTgt spid="486"/>
                                        </p:tgtEl>
                                      </p:cBhvr>
                                    </p:animEffect>
                                  </p:childTnLst>
                                </p:cTn>
                              </p:par>
                              <p:par>
                                <p:cTn fill="hold" nodeType="withEffect" presetClass="entr" presetID="10" presetSubtype="0">
                                  <p:stCondLst>
                                    <p:cond delay="0"/>
                                  </p:stCondLst>
                                  <p:childTnLst>
                                    <p:set>
                                      <p:cBhvr>
                                        <p:cTn dur="1" fill="hold">
                                          <p:stCondLst>
                                            <p:cond delay="0"/>
                                          </p:stCondLst>
                                        </p:cTn>
                                        <p:tgtEl>
                                          <p:spTgt spid="488"/>
                                        </p:tgtEl>
                                        <p:attrNameLst>
                                          <p:attrName>style.visibility</p:attrName>
                                        </p:attrNameLst>
                                      </p:cBhvr>
                                      <p:to>
                                        <p:strVal val="visible"/>
                                      </p:to>
                                    </p:set>
                                    <p:animEffect filter="fade" transition="in">
                                      <p:cBhvr>
                                        <p:cTn dur="1000"/>
                                        <p:tgtEl>
                                          <p:spTgt spid="488"/>
                                        </p:tgtEl>
                                      </p:cBhvr>
                                    </p:animEffect>
                                  </p:childTnLst>
                                </p:cTn>
                              </p:par>
                              <p:par>
                                <p:cTn fill="hold" nodeType="withEffect" presetClass="entr" presetID="10" presetSubtype="0">
                                  <p:stCondLst>
                                    <p:cond delay="0"/>
                                  </p:stCondLst>
                                  <p:childTnLst>
                                    <p:set>
                                      <p:cBhvr>
                                        <p:cTn dur="1" fill="hold">
                                          <p:stCondLst>
                                            <p:cond delay="0"/>
                                          </p:stCondLst>
                                        </p:cTn>
                                        <p:tgtEl>
                                          <p:spTgt spid="492"/>
                                        </p:tgtEl>
                                        <p:attrNameLst>
                                          <p:attrName>style.visibility</p:attrName>
                                        </p:attrNameLst>
                                      </p:cBhvr>
                                      <p:to>
                                        <p:strVal val="visible"/>
                                      </p:to>
                                    </p:set>
                                    <p:animEffect filter="fade" transition="in">
                                      <p:cBhvr>
                                        <p:cTn dur="1000"/>
                                        <p:tgtEl>
                                          <p:spTgt spid="49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60"/>
                                        </p:tgtEl>
                                        <p:attrNameLst>
                                          <p:attrName>style.visibility</p:attrName>
                                        </p:attrNameLst>
                                      </p:cBhvr>
                                      <p:to>
                                        <p:strVal val="visible"/>
                                      </p:to>
                                    </p:set>
                                    <p:animEffect filter="fade" transition="in">
                                      <p:cBhvr>
                                        <p:cTn dur="1000"/>
                                        <p:tgtEl>
                                          <p:spTgt spid="460"/>
                                        </p:tgtEl>
                                      </p:cBhvr>
                                    </p:animEffect>
                                  </p:childTnLst>
                                </p:cTn>
                              </p:par>
                              <p:par>
                                <p:cTn fill="hold" nodeType="withEffect" presetClass="entr" presetID="10" presetSubtype="0">
                                  <p:stCondLst>
                                    <p:cond delay="0"/>
                                  </p:stCondLst>
                                  <p:childTnLst>
                                    <p:set>
                                      <p:cBhvr>
                                        <p:cTn dur="1" fill="hold">
                                          <p:stCondLst>
                                            <p:cond delay="0"/>
                                          </p:stCondLst>
                                        </p:cTn>
                                        <p:tgtEl>
                                          <p:spTgt spid="482"/>
                                        </p:tgtEl>
                                        <p:attrNameLst>
                                          <p:attrName>style.visibility</p:attrName>
                                        </p:attrNameLst>
                                      </p:cBhvr>
                                      <p:to>
                                        <p:strVal val="visible"/>
                                      </p:to>
                                    </p:set>
                                    <p:animEffect filter="fade" transition="in">
                                      <p:cBhvr>
                                        <p:cTn dur="1000"/>
                                        <p:tgtEl>
                                          <p:spTgt spid="482"/>
                                        </p:tgtEl>
                                      </p:cBhvr>
                                    </p:animEffect>
                                  </p:childTnLst>
                                </p:cTn>
                              </p:par>
                              <p:par>
                                <p:cTn fill="hold" nodeType="withEffect" presetClass="entr" presetID="10" presetSubtype="0">
                                  <p:stCondLst>
                                    <p:cond delay="0"/>
                                  </p:stCondLst>
                                  <p:childTnLst>
                                    <p:set>
                                      <p:cBhvr>
                                        <p:cTn dur="1" fill="hold">
                                          <p:stCondLst>
                                            <p:cond delay="0"/>
                                          </p:stCondLst>
                                        </p:cTn>
                                        <p:tgtEl>
                                          <p:spTgt spid="484"/>
                                        </p:tgtEl>
                                        <p:attrNameLst>
                                          <p:attrName>style.visibility</p:attrName>
                                        </p:attrNameLst>
                                      </p:cBhvr>
                                      <p:to>
                                        <p:strVal val="visible"/>
                                      </p:to>
                                    </p:set>
                                    <p:animEffect filter="fade" transition="in">
                                      <p:cBhvr>
                                        <p:cTn dur="1300"/>
                                        <p:tgtEl>
                                          <p:spTgt spid="484"/>
                                        </p:tgtEl>
                                      </p:cBhvr>
                                    </p:animEffect>
                                  </p:childTnLst>
                                </p:cTn>
                              </p:par>
                              <p:par>
                                <p:cTn fill="hold" nodeType="withEffect" presetClass="entr" presetID="10" presetSubtype="0">
                                  <p:stCondLst>
                                    <p:cond delay="0"/>
                                  </p:stCondLst>
                                  <p:childTnLst>
                                    <p:set>
                                      <p:cBhvr>
                                        <p:cTn dur="1" fill="hold">
                                          <p:stCondLst>
                                            <p:cond delay="0"/>
                                          </p:stCondLst>
                                        </p:cTn>
                                        <p:tgtEl>
                                          <p:spTgt spid="483"/>
                                        </p:tgtEl>
                                        <p:attrNameLst>
                                          <p:attrName>style.visibility</p:attrName>
                                        </p:attrNameLst>
                                      </p:cBhvr>
                                      <p:to>
                                        <p:strVal val="visible"/>
                                      </p:to>
                                    </p:set>
                                    <p:animEffect filter="fade" transition="in">
                                      <p:cBhvr>
                                        <p:cTn dur="1000"/>
                                        <p:tgtEl>
                                          <p:spTgt spid="48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57"/>
          <p:cNvSpPr txBox="1"/>
          <p:nvPr/>
        </p:nvSpPr>
        <p:spPr>
          <a:xfrm>
            <a:off x="0" y="208825"/>
            <a:ext cx="9144000" cy="633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Looking more closely at the combined insert 1+2</a:t>
            </a:r>
            <a:endParaRPr sz="3000">
              <a:solidFill>
                <a:srgbClr val="00A1B2"/>
              </a:solidFill>
              <a:latin typeface="Josefin Sans"/>
              <a:ea typeface="Josefin Sans"/>
              <a:cs typeface="Josefin Sans"/>
              <a:sym typeface="Josefin Sans"/>
            </a:endParaRPr>
          </a:p>
        </p:txBody>
      </p:sp>
      <p:sp>
        <p:nvSpPr>
          <p:cNvPr id="501" name="Google Shape;501;p57"/>
          <p:cNvSpPr/>
          <p:nvPr/>
        </p:nvSpPr>
        <p:spPr>
          <a:xfrm>
            <a:off x="3721950" y="1564925"/>
            <a:ext cx="29739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Gene of Interest</a:t>
            </a:r>
            <a:endParaRPr sz="1000">
              <a:latin typeface="Josefin Sans"/>
              <a:ea typeface="Josefin Sans"/>
              <a:cs typeface="Josefin Sans"/>
              <a:sym typeface="Josefin Sans"/>
            </a:endParaRPr>
          </a:p>
        </p:txBody>
      </p:sp>
      <p:sp>
        <p:nvSpPr>
          <p:cNvPr id="502" name="Google Shape;502;p57"/>
          <p:cNvSpPr/>
          <p:nvPr/>
        </p:nvSpPr>
        <p:spPr>
          <a:xfrm>
            <a:off x="2391750" y="1564925"/>
            <a:ext cx="13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Signal peptide</a:t>
            </a:r>
            <a:endParaRPr sz="1000">
              <a:latin typeface="Josefin Sans"/>
              <a:ea typeface="Josefin Sans"/>
              <a:cs typeface="Josefin Sans"/>
              <a:sym typeface="Josefin Sans"/>
            </a:endParaRPr>
          </a:p>
        </p:txBody>
      </p:sp>
      <p:sp>
        <p:nvSpPr>
          <p:cNvPr id="503" name="Google Shape;503;p57"/>
          <p:cNvSpPr txBox="1"/>
          <p:nvPr/>
        </p:nvSpPr>
        <p:spPr>
          <a:xfrm>
            <a:off x="2367900" y="1903325"/>
            <a:ext cx="4408200" cy="33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ATG CAG GTT AAG TGC TTA GCA GGG CAT TAA   </a:t>
            </a:r>
            <a:endParaRPr>
              <a:latin typeface="Josefin Sans"/>
              <a:ea typeface="Josefin Sans"/>
              <a:cs typeface="Josefin Sans"/>
              <a:sym typeface="Josefin Sans"/>
            </a:endParaRPr>
          </a:p>
        </p:txBody>
      </p:sp>
      <p:grpSp>
        <p:nvGrpSpPr>
          <p:cNvPr id="504" name="Google Shape;504;p57"/>
          <p:cNvGrpSpPr/>
          <p:nvPr/>
        </p:nvGrpSpPr>
        <p:grpSpPr>
          <a:xfrm>
            <a:off x="2547288" y="2571738"/>
            <a:ext cx="4049400" cy="633013"/>
            <a:chOff x="2367888" y="2309563"/>
            <a:chExt cx="4049400" cy="633013"/>
          </a:xfrm>
        </p:grpSpPr>
        <p:grpSp>
          <p:nvGrpSpPr>
            <p:cNvPr id="505" name="Google Shape;505;p57"/>
            <p:cNvGrpSpPr/>
            <p:nvPr/>
          </p:nvGrpSpPr>
          <p:grpSpPr>
            <a:xfrm>
              <a:off x="2367888" y="2309575"/>
              <a:ext cx="2416800" cy="633000"/>
              <a:chOff x="1957113" y="1251050"/>
              <a:chExt cx="2416800" cy="633000"/>
            </a:xfrm>
          </p:grpSpPr>
          <p:sp>
            <p:nvSpPr>
              <p:cNvPr id="506" name="Google Shape;506;p57"/>
              <p:cNvSpPr/>
              <p:nvPr/>
            </p:nvSpPr>
            <p:spPr>
              <a:xfrm>
                <a:off x="1957113" y="13983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507" name="Google Shape;507;p57"/>
              <p:cNvSpPr/>
              <p:nvPr/>
            </p:nvSpPr>
            <p:spPr>
              <a:xfrm>
                <a:off x="2987313" y="12510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ATTC</a:t>
                </a:r>
                <a:endParaRPr sz="1000">
                  <a:latin typeface="Josefin Sans"/>
                  <a:ea typeface="Josefin Sans"/>
                  <a:cs typeface="Josefin Sans"/>
                  <a:sym typeface="Josefin Sans"/>
                </a:endParaRPr>
              </a:p>
            </p:txBody>
          </p:sp>
        </p:grpSp>
        <p:grpSp>
          <p:nvGrpSpPr>
            <p:cNvPr id="508" name="Google Shape;508;p57"/>
            <p:cNvGrpSpPr/>
            <p:nvPr/>
          </p:nvGrpSpPr>
          <p:grpSpPr>
            <a:xfrm>
              <a:off x="4000488" y="2309563"/>
              <a:ext cx="2416800" cy="633000"/>
              <a:chOff x="4732538" y="1251038"/>
              <a:chExt cx="2416800" cy="633000"/>
            </a:xfrm>
          </p:grpSpPr>
          <p:sp>
            <p:nvSpPr>
              <p:cNvPr id="509" name="Google Shape;509;p57"/>
              <p:cNvSpPr/>
              <p:nvPr/>
            </p:nvSpPr>
            <p:spPr>
              <a:xfrm>
                <a:off x="6119138" y="13983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510" name="Google Shape;510;p57"/>
              <p:cNvSpPr/>
              <p:nvPr/>
            </p:nvSpPr>
            <p:spPr>
              <a:xfrm>
                <a:off x="4732538" y="12510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grpSp>
      <p:sp>
        <p:nvSpPr>
          <p:cNvPr id="511" name="Google Shape;511;p57"/>
          <p:cNvSpPr/>
          <p:nvPr/>
        </p:nvSpPr>
        <p:spPr>
          <a:xfrm>
            <a:off x="1004175" y="3504650"/>
            <a:ext cx="13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Signal peptide</a:t>
            </a:r>
            <a:endParaRPr sz="1000">
              <a:latin typeface="Josefin Sans"/>
              <a:ea typeface="Josefin Sans"/>
              <a:cs typeface="Josefin Sans"/>
              <a:sym typeface="Josefin Sans"/>
            </a:endParaRPr>
          </a:p>
        </p:txBody>
      </p:sp>
      <p:sp>
        <p:nvSpPr>
          <p:cNvPr id="512" name="Google Shape;512;p57"/>
          <p:cNvSpPr/>
          <p:nvPr/>
        </p:nvSpPr>
        <p:spPr>
          <a:xfrm>
            <a:off x="2334375" y="3504650"/>
            <a:ext cx="2670900" cy="3384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Golden gate sites</a:t>
            </a:r>
            <a:endParaRPr>
              <a:latin typeface="Josefin Sans"/>
              <a:ea typeface="Josefin Sans"/>
              <a:cs typeface="Josefin Sans"/>
              <a:sym typeface="Josefin Sans"/>
            </a:endParaRPr>
          </a:p>
        </p:txBody>
      </p:sp>
      <p:sp>
        <p:nvSpPr>
          <p:cNvPr id="513" name="Google Shape;513;p57"/>
          <p:cNvSpPr/>
          <p:nvPr/>
        </p:nvSpPr>
        <p:spPr>
          <a:xfrm>
            <a:off x="5005300" y="3504650"/>
            <a:ext cx="29739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Gene of Interest</a:t>
            </a:r>
            <a:endParaRPr sz="1000">
              <a:latin typeface="Josefin Sans"/>
              <a:ea typeface="Josefin Sans"/>
              <a:cs typeface="Josefin Sans"/>
              <a:sym typeface="Josefin Sans"/>
            </a:endParaRPr>
          </a:p>
        </p:txBody>
      </p:sp>
      <p:sp>
        <p:nvSpPr>
          <p:cNvPr id="514" name="Google Shape;514;p57"/>
          <p:cNvSpPr txBox="1"/>
          <p:nvPr/>
        </p:nvSpPr>
        <p:spPr>
          <a:xfrm>
            <a:off x="1053825" y="3892700"/>
            <a:ext cx="7086000" cy="33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ATG CAG GTT </a:t>
            </a:r>
            <a:r>
              <a:rPr lang="en">
                <a:solidFill>
                  <a:srgbClr val="0000FF"/>
                </a:solidFill>
                <a:latin typeface="Josefin Sans"/>
                <a:ea typeface="Josefin Sans"/>
                <a:cs typeface="Josefin Sans"/>
                <a:sym typeface="Josefin Sans"/>
              </a:rPr>
              <a:t>GGT CTC ATA AGT GAG ACC</a:t>
            </a:r>
            <a:r>
              <a:rPr lang="en">
                <a:latin typeface="Josefin Sans"/>
                <a:ea typeface="Josefin Sans"/>
                <a:cs typeface="Josefin Sans"/>
                <a:sym typeface="Josefin Sans"/>
              </a:rPr>
              <a:t>  AAG TGC TTA GCA GGG CAT TAA   </a:t>
            </a:r>
            <a:endParaRPr>
              <a:latin typeface="Josefin Sans"/>
              <a:ea typeface="Josefin Sans"/>
              <a:cs typeface="Josefin Sans"/>
              <a:sym typeface="Josefin Sans"/>
            </a:endParaRPr>
          </a:p>
        </p:txBody>
      </p:sp>
      <p:grpSp>
        <p:nvGrpSpPr>
          <p:cNvPr id="515" name="Google Shape;515;p57"/>
          <p:cNvGrpSpPr/>
          <p:nvPr/>
        </p:nvGrpSpPr>
        <p:grpSpPr>
          <a:xfrm>
            <a:off x="2391821" y="4280750"/>
            <a:ext cx="2641258" cy="142800"/>
            <a:chOff x="1237675" y="2832750"/>
            <a:chExt cx="1629300" cy="142800"/>
          </a:xfrm>
        </p:grpSpPr>
        <p:cxnSp>
          <p:nvCxnSpPr>
            <p:cNvPr id="516" name="Google Shape;516;p57"/>
            <p:cNvCxnSpPr/>
            <p:nvPr/>
          </p:nvCxnSpPr>
          <p:spPr>
            <a:xfrm>
              <a:off x="1237675" y="2975550"/>
              <a:ext cx="1629300" cy="0"/>
            </a:xfrm>
            <a:prstGeom prst="straightConnector1">
              <a:avLst/>
            </a:prstGeom>
            <a:noFill/>
            <a:ln cap="flat" cmpd="sng" w="9525">
              <a:solidFill>
                <a:schemeClr val="dk2"/>
              </a:solidFill>
              <a:prstDash val="solid"/>
              <a:round/>
              <a:headEnd len="med" w="med" type="none"/>
              <a:tailEnd len="med" w="med" type="none"/>
            </a:ln>
          </p:spPr>
        </p:cxnSp>
        <p:cxnSp>
          <p:nvCxnSpPr>
            <p:cNvPr id="517" name="Google Shape;517;p57"/>
            <p:cNvCxnSpPr/>
            <p:nvPr/>
          </p:nvCxnSpPr>
          <p:spPr>
            <a:xfrm rot="10800000">
              <a:off x="1237675" y="2832750"/>
              <a:ext cx="0" cy="142800"/>
            </a:xfrm>
            <a:prstGeom prst="straightConnector1">
              <a:avLst/>
            </a:prstGeom>
            <a:noFill/>
            <a:ln cap="flat" cmpd="sng" w="9525">
              <a:solidFill>
                <a:schemeClr val="dk2"/>
              </a:solidFill>
              <a:prstDash val="solid"/>
              <a:round/>
              <a:headEnd len="med" w="med" type="none"/>
              <a:tailEnd len="med" w="med" type="none"/>
            </a:ln>
          </p:spPr>
        </p:cxnSp>
        <p:cxnSp>
          <p:nvCxnSpPr>
            <p:cNvPr id="518" name="Google Shape;518;p57"/>
            <p:cNvCxnSpPr/>
            <p:nvPr/>
          </p:nvCxnSpPr>
          <p:spPr>
            <a:xfrm rot="10800000">
              <a:off x="2866975" y="2832750"/>
              <a:ext cx="0" cy="142800"/>
            </a:xfrm>
            <a:prstGeom prst="straightConnector1">
              <a:avLst/>
            </a:prstGeom>
            <a:noFill/>
            <a:ln cap="flat" cmpd="sng" w="9525">
              <a:solidFill>
                <a:schemeClr val="dk2"/>
              </a:solidFill>
              <a:prstDash val="solid"/>
              <a:round/>
              <a:headEnd len="med" w="med" type="none"/>
              <a:tailEnd len="med" w="med" type="none"/>
            </a:ln>
          </p:spPr>
        </p:cxnSp>
      </p:grpSp>
      <p:sp>
        <p:nvSpPr>
          <p:cNvPr id="519" name="Google Shape;519;p57"/>
          <p:cNvSpPr txBox="1"/>
          <p:nvPr/>
        </p:nvSpPr>
        <p:spPr>
          <a:xfrm>
            <a:off x="1496475" y="4423550"/>
            <a:ext cx="4346700" cy="584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Josefin Sans"/>
                <a:ea typeface="Josefin Sans"/>
                <a:cs typeface="Josefin Sans"/>
                <a:sym typeface="Josefin Sans"/>
              </a:rPr>
              <a:t>Extra nucleotides= extra nucleotides in mRNA= extra codons= extra amino acids</a:t>
            </a:r>
            <a:endParaRPr b="1">
              <a:latin typeface="Josefin Sans"/>
              <a:ea typeface="Josefin Sans"/>
              <a:cs typeface="Josefin Sans"/>
              <a:sym typeface="Josefin Sans"/>
            </a:endParaRPr>
          </a:p>
        </p:txBody>
      </p:sp>
      <p:sp>
        <p:nvSpPr>
          <p:cNvPr id="520" name="Google Shape;520;p57"/>
          <p:cNvSpPr/>
          <p:nvPr/>
        </p:nvSpPr>
        <p:spPr>
          <a:xfrm>
            <a:off x="2134788" y="10145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521" name="Google Shape;521;p57"/>
          <p:cNvSpPr/>
          <p:nvPr/>
        </p:nvSpPr>
        <p:spPr>
          <a:xfrm>
            <a:off x="5977138" y="10145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cxnSp>
        <p:nvCxnSpPr>
          <p:cNvPr id="522" name="Google Shape;522;p57"/>
          <p:cNvCxnSpPr/>
          <p:nvPr/>
        </p:nvCxnSpPr>
        <p:spPr>
          <a:xfrm flipH="1">
            <a:off x="6776050" y="2074000"/>
            <a:ext cx="665100" cy="4200"/>
          </a:xfrm>
          <a:prstGeom prst="straightConnector1">
            <a:avLst/>
          </a:prstGeom>
          <a:noFill/>
          <a:ln cap="flat" cmpd="sng" w="9525">
            <a:solidFill>
              <a:schemeClr val="dk2"/>
            </a:solidFill>
            <a:prstDash val="solid"/>
            <a:round/>
            <a:headEnd len="med" w="med" type="none"/>
            <a:tailEnd len="med" w="med" type="triangle"/>
          </a:ln>
        </p:spPr>
      </p:cxnSp>
      <p:sp>
        <p:nvSpPr>
          <p:cNvPr id="523" name="Google Shape;523;p57"/>
          <p:cNvSpPr txBox="1"/>
          <p:nvPr/>
        </p:nvSpPr>
        <p:spPr>
          <a:xfrm>
            <a:off x="7292500" y="1673225"/>
            <a:ext cx="1377600" cy="79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Full coding sequence (mRNA)</a:t>
            </a:r>
            <a:endParaRPr>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04"/>
                                        </p:tgtEl>
                                        <p:attrNameLst>
                                          <p:attrName>style.visibility</p:attrName>
                                        </p:attrNameLst>
                                      </p:cBhvr>
                                      <p:to>
                                        <p:strVal val="visible"/>
                                      </p:to>
                                    </p:set>
                                    <p:animEffect filter="fade" transition="in">
                                      <p:cBhvr>
                                        <p:cTn dur="1000"/>
                                        <p:tgtEl>
                                          <p:spTgt spid="504"/>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11"/>
                                        </p:tgtEl>
                                        <p:attrNameLst>
                                          <p:attrName>style.visibility</p:attrName>
                                        </p:attrNameLst>
                                      </p:cBhvr>
                                      <p:to>
                                        <p:strVal val="visible"/>
                                      </p:to>
                                    </p:set>
                                    <p:animEffect filter="fade" transition="in">
                                      <p:cBhvr>
                                        <p:cTn dur="1000"/>
                                        <p:tgtEl>
                                          <p:spTgt spid="511"/>
                                        </p:tgtEl>
                                      </p:cBhvr>
                                    </p:animEffect>
                                  </p:childTnLst>
                                </p:cTn>
                              </p:par>
                              <p:par>
                                <p:cTn fill="hold" nodeType="withEffect" presetClass="entr" presetID="10" presetSubtype="0">
                                  <p:stCondLst>
                                    <p:cond delay="0"/>
                                  </p:stCondLst>
                                  <p:childTnLst>
                                    <p:set>
                                      <p:cBhvr>
                                        <p:cTn dur="1" fill="hold">
                                          <p:stCondLst>
                                            <p:cond delay="0"/>
                                          </p:stCondLst>
                                        </p:cTn>
                                        <p:tgtEl>
                                          <p:spTgt spid="512"/>
                                        </p:tgtEl>
                                        <p:attrNameLst>
                                          <p:attrName>style.visibility</p:attrName>
                                        </p:attrNameLst>
                                      </p:cBhvr>
                                      <p:to>
                                        <p:strVal val="visible"/>
                                      </p:to>
                                    </p:set>
                                    <p:animEffect filter="fade" transition="in">
                                      <p:cBhvr>
                                        <p:cTn dur="1000"/>
                                        <p:tgtEl>
                                          <p:spTgt spid="512"/>
                                        </p:tgtEl>
                                      </p:cBhvr>
                                    </p:animEffect>
                                  </p:childTnLst>
                                </p:cTn>
                              </p:par>
                              <p:par>
                                <p:cTn fill="hold" nodeType="withEffect" presetClass="entr" presetID="10" presetSubtype="0">
                                  <p:stCondLst>
                                    <p:cond delay="0"/>
                                  </p:stCondLst>
                                  <p:childTnLst>
                                    <p:set>
                                      <p:cBhvr>
                                        <p:cTn dur="1" fill="hold">
                                          <p:stCondLst>
                                            <p:cond delay="0"/>
                                          </p:stCondLst>
                                        </p:cTn>
                                        <p:tgtEl>
                                          <p:spTgt spid="513"/>
                                        </p:tgtEl>
                                        <p:attrNameLst>
                                          <p:attrName>style.visibility</p:attrName>
                                        </p:attrNameLst>
                                      </p:cBhvr>
                                      <p:to>
                                        <p:strVal val="visible"/>
                                      </p:to>
                                    </p:set>
                                    <p:animEffect filter="fade" transition="in">
                                      <p:cBhvr>
                                        <p:cTn dur="1000"/>
                                        <p:tgtEl>
                                          <p:spTgt spid="513"/>
                                        </p:tgtEl>
                                      </p:cBhvr>
                                    </p:animEffect>
                                  </p:childTnLst>
                                </p:cTn>
                              </p:par>
                              <p:par>
                                <p:cTn fill="hold" nodeType="withEffect" presetClass="entr" presetID="10" presetSubtype="0">
                                  <p:stCondLst>
                                    <p:cond delay="0"/>
                                  </p:stCondLst>
                                  <p:childTnLst>
                                    <p:set>
                                      <p:cBhvr>
                                        <p:cTn dur="1" fill="hold">
                                          <p:stCondLst>
                                            <p:cond delay="0"/>
                                          </p:stCondLst>
                                        </p:cTn>
                                        <p:tgtEl>
                                          <p:spTgt spid="514"/>
                                        </p:tgtEl>
                                        <p:attrNameLst>
                                          <p:attrName>style.visibility</p:attrName>
                                        </p:attrNameLst>
                                      </p:cBhvr>
                                      <p:to>
                                        <p:strVal val="visible"/>
                                      </p:to>
                                    </p:set>
                                    <p:animEffect filter="fade" transition="in">
                                      <p:cBhvr>
                                        <p:cTn dur="1000"/>
                                        <p:tgtEl>
                                          <p:spTgt spid="514"/>
                                        </p:tgtEl>
                                      </p:cBhvr>
                                    </p:animEffect>
                                  </p:childTnLst>
                                </p:cTn>
                              </p:par>
                              <p:par>
                                <p:cTn fill="hold" nodeType="withEffect" presetClass="entr" presetID="10" presetSubtype="0">
                                  <p:stCondLst>
                                    <p:cond delay="0"/>
                                  </p:stCondLst>
                                  <p:childTnLst>
                                    <p:set>
                                      <p:cBhvr>
                                        <p:cTn dur="1" fill="hold">
                                          <p:stCondLst>
                                            <p:cond delay="0"/>
                                          </p:stCondLst>
                                        </p:cTn>
                                        <p:tgtEl>
                                          <p:spTgt spid="515"/>
                                        </p:tgtEl>
                                        <p:attrNameLst>
                                          <p:attrName>style.visibility</p:attrName>
                                        </p:attrNameLst>
                                      </p:cBhvr>
                                      <p:to>
                                        <p:strVal val="visible"/>
                                      </p:to>
                                    </p:set>
                                    <p:animEffect filter="fade" transition="in">
                                      <p:cBhvr>
                                        <p:cTn dur="1000"/>
                                        <p:tgtEl>
                                          <p:spTgt spid="515"/>
                                        </p:tgtEl>
                                      </p:cBhvr>
                                    </p:animEffect>
                                  </p:childTnLst>
                                </p:cTn>
                              </p:par>
                              <p:par>
                                <p:cTn fill="hold" nodeType="withEffect" presetClass="entr" presetID="10" presetSubtype="0">
                                  <p:stCondLst>
                                    <p:cond delay="0"/>
                                  </p:stCondLst>
                                  <p:childTnLst>
                                    <p:set>
                                      <p:cBhvr>
                                        <p:cTn dur="1" fill="hold">
                                          <p:stCondLst>
                                            <p:cond delay="0"/>
                                          </p:stCondLst>
                                        </p:cTn>
                                        <p:tgtEl>
                                          <p:spTgt spid="519"/>
                                        </p:tgtEl>
                                        <p:attrNameLst>
                                          <p:attrName>style.visibility</p:attrName>
                                        </p:attrNameLst>
                                      </p:cBhvr>
                                      <p:to>
                                        <p:strVal val="visible"/>
                                      </p:to>
                                    </p:set>
                                    <p:animEffect filter="fade" transition="in">
                                      <p:cBhvr>
                                        <p:cTn dur="1000"/>
                                        <p:tgtEl>
                                          <p:spTgt spid="51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7" name="Shape 527"/>
        <p:cNvGrpSpPr/>
        <p:nvPr/>
      </p:nvGrpSpPr>
      <p:grpSpPr>
        <a:xfrm>
          <a:off x="0" y="0"/>
          <a:ext cx="0" cy="0"/>
          <a:chOff x="0" y="0"/>
          <a:chExt cx="0" cy="0"/>
        </a:xfrm>
      </p:grpSpPr>
      <p:sp>
        <p:nvSpPr>
          <p:cNvPr id="528" name="Google Shape;528;p58"/>
          <p:cNvSpPr txBox="1"/>
          <p:nvPr/>
        </p:nvSpPr>
        <p:spPr>
          <a:xfrm>
            <a:off x="243675" y="302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Scenario #2</a:t>
            </a:r>
            <a:endParaRPr sz="3000">
              <a:solidFill>
                <a:srgbClr val="00A1B2"/>
              </a:solidFill>
              <a:latin typeface="Josefin Sans"/>
              <a:ea typeface="Josefin Sans"/>
              <a:cs typeface="Josefin Sans"/>
              <a:sym typeface="Josefin Sans"/>
            </a:endParaRPr>
          </a:p>
        </p:txBody>
      </p:sp>
      <p:sp>
        <p:nvSpPr>
          <p:cNvPr id="529" name="Google Shape;529;p58"/>
          <p:cNvSpPr/>
          <p:nvPr/>
        </p:nvSpPr>
        <p:spPr>
          <a:xfrm>
            <a:off x="1949588" y="8254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530" name="Google Shape;530;p58"/>
          <p:cNvSpPr/>
          <p:nvPr/>
        </p:nvSpPr>
        <p:spPr>
          <a:xfrm>
            <a:off x="6111613" y="8254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531" name="Google Shape;531;p58"/>
          <p:cNvSpPr/>
          <p:nvPr/>
        </p:nvSpPr>
        <p:spPr>
          <a:xfrm>
            <a:off x="562988" y="6781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r>
              <a:rPr lang="en" sz="1000">
                <a:latin typeface="Josefin Sans"/>
                <a:ea typeface="Josefin Sans"/>
                <a:cs typeface="Josefin Sans"/>
                <a:sym typeface="Josefin Sans"/>
              </a:rPr>
              <a:t>TAAG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ATTC</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532" name="Google Shape;532;p58"/>
          <p:cNvSpPr/>
          <p:nvPr/>
        </p:nvSpPr>
        <p:spPr>
          <a:xfrm>
            <a:off x="2979788" y="6781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533" name="Google Shape;533;p58"/>
          <p:cNvSpPr/>
          <p:nvPr/>
        </p:nvSpPr>
        <p:spPr>
          <a:xfrm>
            <a:off x="7141813" y="6781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ATTC</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534" name="Google Shape;534;p58"/>
          <p:cNvSpPr/>
          <p:nvPr/>
        </p:nvSpPr>
        <p:spPr>
          <a:xfrm>
            <a:off x="4725013" y="6781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r>
              <a:rPr lang="en" sz="1000">
                <a:latin typeface="Josefin Sans"/>
                <a:ea typeface="Josefin Sans"/>
                <a:cs typeface="Josefin Sans"/>
                <a:sym typeface="Josefin Sans"/>
              </a:rPr>
              <a:t>AGCT</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TCGA</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nvGrpSpPr>
          <p:cNvPr id="535" name="Google Shape;535;p58"/>
          <p:cNvGrpSpPr/>
          <p:nvPr/>
        </p:nvGrpSpPr>
        <p:grpSpPr>
          <a:xfrm>
            <a:off x="2937625" y="1881738"/>
            <a:ext cx="4686225" cy="633013"/>
            <a:chOff x="2937625" y="1881738"/>
            <a:chExt cx="4686225" cy="633013"/>
          </a:xfrm>
        </p:grpSpPr>
        <p:grpSp>
          <p:nvGrpSpPr>
            <p:cNvPr id="536" name="Google Shape;536;p58"/>
            <p:cNvGrpSpPr/>
            <p:nvPr/>
          </p:nvGrpSpPr>
          <p:grpSpPr>
            <a:xfrm>
              <a:off x="2937625" y="1881738"/>
              <a:ext cx="3132475" cy="633013"/>
              <a:chOff x="1260200" y="1709063"/>
              <a:chExt cx="3132475" cy="633013"/>
            </a:xfrm>
          </p:grpSpPr>
          <p:sp>
            <p:nvSpPr>
              <p:cNvPr id="537" name="Google Shape;537;p58"/>
              <p:cNvSpPr/>
              <p:nvPr/>
            </p:nvSpPr>
            <p:spPr>
              <a:xfrm>
                <a:off x="1975875" y="1856375"/>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538" name="Google Shape;538;p58"/>
              <p:cNvSpPr/>
              <p:nvPr/>
            </p:nvSpPr>
            <p:spPr>
              <a:xfrm>
                <a:off x="1260200" y="1709075"/>
                <a:ext cx="715800" cy="633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TAAG</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a:t>
                </a:r>
                <a:endParaRPr sz="1000">
                  <a:latin typeface="Josefin Sans"/>
                  <a:ea typeface="Josefin Sans"/>
                  <a:cs typeface="Josefin Sans"/>
                  <a:sym typeface="Josefin Sans"/>
                </a:endParaRPr>
              </a:p>
            </p:txBody>
          </p:sp>
          <p:sp>
            <p:nvSpPr>
              <p:cNvPr id="539" name="Google Shape;539;p58"/>
              <p:cNvSpPr/>
              <p:nvPr/>
            </p:nvSpPr>
            <p:spPr>
              <a:xfrm>
                <a:off x="3006075" y="1709063"/>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TCGA</a:t>
                </a:r>
                <a:endParaRPr sz="1000">
                  <a:latin typeface="Josefin Sans"/>
                  <a:ea typeface="Josefin Sans"/>
                  <a:cs typeface="Josefin Sans"/>
                  <a:sym typeface="Josefin Sans"/>
                </a:endParaRPr>
              </a:p>
            </p:txBody>
          </p:sp>
        </p:grpSp>
        <p:grpSp>
          <p:nvGrpSpPr>
            <p:cNvPr id="540" name="Google Shape;540;p58"/>
            <p:cNvGrpSpPr/>
            <p:nvPr/>
          </p:nvGrpSpPr>
          <p:grpSpPr>
            <a:xfrm>
              <a:off x="3820450" y="1881738"/>
              <a:ext cx="3803400" cy="633013"/>
              <a:chOff x="4751300" y="1709063"/>
              <a:chExt cx="3803400" cy="633013"/>
            </a:xfrm>
          </p:grpSpPr>
          <p:sp>
            <p:nvSpPr>
              <p:cNvPr id="541" name="Google Shape;541;p58"/>
              <p:cNvSpPr/>
              <p:nvPr/>
            </p:nvSpPr>
            <p:spPr>
              <a:xfrm>
                <a:off x="6137900" y="1856375"/>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542" name="Google Shape;542;p58"/>
              <p:cNvSpPr/>
              <p:nvPr/>
            </p:nvSpPr>
            <p:spPr>
              <a:xfrm>
                <a:off x="7168100" y="1709063"/>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ATTC</a:t>
                </a:r>
                <a:endParaRPr sz="1000">
                  <a:latin typeface="Josefin Sans"/>
                  <a:ea typeface="Josefin Sans"/>
                  <a:cs typeface="Josefin Sans"/>
                  <a:sym typeface="Josefin Sans"/>
                </a:endParaRPr>
              </a:p>
            </p:txBody>
          </p:sp>
          <p:sp>
            <p:nvSpPr>
              <p:cNvPr id="543" name="Google Shape;543;p58"/>
              <p:cNvSpPr/>
              <p:nvPr/>
            </p:nvSpPr>
            <p:spPr>
              <a:xfrm>
                <a:off x="4751300" y="1709075"/>
                <a:ext cx="1386600" cy="633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AGCT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grpSp>
      </p:grpSp>
      <p:sp>
        <p:nvSpPr>
          <p:cNvPr id="544" name="Google Shape;544;p58"/>
          <p:cNvSpPr txBox="1"/>
          <p:nvPr/>
        </p:nvSpPr>
        <p:spPr>
          <a:xfrm>
            <a:off x="4597600" y="1381800"/>
            <a:ext cx="1574100" cy="50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BsaI Digestion and Ligation</a:t>
            </a:r>
            <a:endParaRPr b="1" sz="1000">
              <a:latin typeface="Josefin Sans"/>
              <a:ea typeface="Josefin Sans"/>
              <a:cs typeface="Josefin Sans"/>
              <a:sym typeface="Josefin Sans"/>
            </a:endParaRPr>
          </a:p>
        </p:txBody>
      </p:sp>
      <p:cxnSp>
        <p:nvCxnSpPr>
          <p:cNvPr id="545" name="Google Shape;545;p58"/>
          <p:cNvCxnSpPr/>
          <p:nvPr/>
        </p:nvCxnSpPr>
        <p:spPr>
          <a:xfrm>
            <a:off x="4470300" y="1265900"/>
            <a:ext cx="0" cy="660900"/>
          </a:xfrm>
          <a:prstGeom prst="straightConnector1">
            <a:avLst/>
          </a:prstGeom>
          <a:noFill/>
          <a:ln cap="flat" cmpd="sng" w="9525">
            <a:solidFill>
              <a:schemeClr val="dk2"/>
            </a:solidFill>
            <a:prstDash val="solid"/>
            <a:round/>
            <a:headEnd len="med" w="med" type="none"/>
            <a:tailEnd len="med" w="med" type="triangle"/>
          </a:ln>
        </p:spPr>
      </p:cxnSp>
      <p:cxnSp>
        <p:nvCxnSpPr>
          <p:cNvPr id="546" name="Google Shape;546;p58"/>
          <p:cNvCxnSpPr/>
          <p:nvPr/>
        </p:nvCxnSpPr>
        <p:spPr>
          <a:xfrm flipH="1" rot="10800000">
            <a:off x="273275" y="2934075"/>
            <a:ext cx="8582400" cy="7500"/>
          </a:xfrm>
          <a:prstGeom prst="straightConnector1">
            <a:avLst/>
          </a:prstGeom>
          <a:noFill/>
          <a:ln cap="flat" cmpd="sng" w="19050">
            <a:solidFill>
              <a:srgbClr val="CCCCCC"/>
            </a:solidFill>
            <a:prstDash val="dash"/>
            <a:round/>
            <a:headEnd len="med" w="med" type="none"/>
            <a:tailEnd len="med" w="med" type="none"/>
          </a:ln>
        </p:spPr>
      </p:cxnSp>
      <p:grpSp>
        <p:nvGrpSpPr>
          <p:cNvPr id="547" name="Google Shape;547;p58"/>
          <p:cNvGrpSpPr/>
          <p:nvPr/>
        </p:nvGrpSpPr>
        <p:grpSpPr>
          <a:xfrm>
            <a:off x="214125" y="3520531"/>
            <a:ext cx="3249300" cy="1398012"/>
            <a:chOff x="652125" y="3513031"/>
            <a:chExt cx="3249300" cy="1398012"/>
          </a:xfrm>
        </p:grpSpPr>
        <p:grpSp>
          <p:nvGrpSpPr>
            <p:cNvPr id="548" name="Google Shape;548;p58"/>
            <p:cNvGrpSpPr/>
            <p:nvPr/>
          </p:nvGrpSpPr>
          <p:grpSpPr>
            <a:xfrm>
              <a:off x="652125" y="3513031"/>
              <a:ext cx="3249300" cy="1398012"/>
              <a:chOff x="449275" y="2992250"/>
              <a:chExt cx="3249300" cy="1935500"/>
            </a:xfrm>
          </p:grpSpPr>
          <p:sp>
            <p:nvSpPr>
              <p:cNvPr id="549" name="Google Shape;549;p58"/>
              <p:cNvSpPr/>
              <p:nvPr/>
            </p:nvSpPr>
            <p:spPr>
              <a:xfrm>
                <a:off x="449275" y="3320950"/>
                <a:ext cx="3249300" cy="160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VECTOR</a:t>
                </a:r>
                <a:endParaRPr>
                  <a:latin typeface="Josefin Sans"/>
                  <a:ea typeface="Josefin Sans"/>
                  <a:cs typeface="Josefin Sans"/>
                  <a:sym typeface="Josefin Sans"/>
                </a:endParaRPr>
              </a:p>
            </p:txBody>
          </p:sp>
          <p:sp>
            <p:nvSpPr>
              <p:cNvPr id="550" name="Google Shape;550;p58"/>
              <p:cNvSpPr/>
              <p:nvPr/>
            </p:nvSpPr>
            <p:spPr>
              <a:xfrm>
                <a:off x="599575" y="299225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G</a:t>
                </a:r>
                <a:r>
                  <a:rPr lang="en" sz="1000">
                    <a:latin typeface="Josefin Sans"/>
                    <a:ea typeface="Josefin Sans"/>
                    <a:cs typeface="Josefin Sans"/>
                    <a:sym typeface="Josefin Sans"/>
                  </a:rPr>
                  <a:t>TAAG</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C</a:t>
                </a:r>
                <a:r>
                  <a:rPr lang="en" sz="1000">
                    <a:solidFill>
                      <a:srgbClr val="990000"/>
                    </a:solidFill>
                    <a:latin typeface="Josefin Sans"/>
                    <a:ea typeface="Josefin Sans"/>
                    <a:cs typeface="Josefin Sans"/>
                    <a:sym typeface="Josefin Sans"/>
                  </a:rPr>
                  <a:t>ATTC</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sp>
          <p:nvSpPr>
            <p:cNvPr id="551" name="Google Shape;551;p58"/>
            <p:cNvSpPr/>
            <p:nvPr/>
          </p:nvSpPr>
          <p:spPr>
            <a:xfrm>
              <a:off x="2353250" y="3513031"/>
              <a:ext cx="1386600" cy="457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ATTC</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grpSp>
        <p:nvGrpSpPr>
          <p:cNvPr id="552" name="Google Shape;552;p58"/>
          <p:cNvGrpSpPr/>
          <p:nvPr/>
        </p:nvGrpSpPr>
        <p:grpSpPr>
          <a:xfrm>
            <a:off x="4374550" y="3520531"/>
            <a:ext cx="3249300" cy="1398012"/>
            <a:chOff x="652125" y="3513031"/>
            <a:chExt cx="3249300" cy="1398012"/>
          </a:xfrm>
        </p:grpSpPr>
        <p:grpSp>
          <p:nvGrpSpPr>
            <p:cNvPr id="553" name="Google Shape;553;p58"/>
            <p:cNvGrpSpPr/>
            <p:nvPr/>
          </p:nvGrpSpPr>
          <p:grpSpPr>
            <a:xfrm>
              <a:off x="652125" y="3513031"/>
              <a:ext cx="3249300" cy="1398012"/>
              <a:chOff x="449275" y="2992250"/>
              <a:chExt cx="3249300" cy="1935500"/>
            </a:xfrm>
          </p:grpSpPr>
          <p:sp>
            <p:nvSpPr>
              <p:cNvPr id="554" name="Google Shape;554;p58"/>
              <p:cNvSpPr/>
              <p:nvPr/>
            </p:nvSpPr>
            <p:spPr>
              <a:xfrm>
                <a:off x="449275" y="3320950"/>
                <a:ext cx="3249300" cy="160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VECTOR</a:t>
                </a:r>
                <a:endParaRPr>
                  <a:latin typeface="Josefin Sans"/>
                  <a:ea typeface="Josefin Sans"/>
                  <a:cs typeface="Josefin Sans"/>
                  <a:sym typeface="Josefin Sans"/>
                </a:endParaRPr>
              </a:p>
            </p:txBody>
          </p:sp>
          <p:sp>
            <p:nvSpPr>
              <p:cNvPr id="555" name="Google Shape;555;p58"/>
              <p:cNvSpPr/>
              <p:nvPr/>
            </p:nvSpPr>
            <p:spPr>
              <a:xfrm>
                <a:off x="599575" y="299225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G</a:t>
                </a:r>
                <a:r>
                  <a:rPr lang="en" sz="1000">
                    <a:latin typeface="Josefin Sans"/>
                    <a:ea typeface="Josefin Sans"/>
                    <a:cs typeface="Josefin Sans"/>
                    <a:sym typeface="Josefin Sans"/>
                  </a:rPr>
                  <a:t>’</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C</a:t>
                </a:r>
                <a:r>
                  <a:rPr lang="en" sz="1000">
                    <a:solidFill>
                      <a:srgbClr val="990000"/>
                    </a:solidFill>
                    <a:latin typeface="Josefin Sans"/>
                    <a:ea typeface="Josefin Sans"/>
                    <a:cs typeface="Josefin Sans"/>
                    <a:sym typeface="Josefin Sans"/>
                  </a:rPr>
                  <a:t>ATTC</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sp>
          <p:nvSpPr>
            <p:cNvPr id="556" name="Google Shape;556;p58"/>
            <p:cNvSpPr/>
            <p:nvPr/>
          </p:nvSpPr>
          <p:spPr>
            <a:xfrm>
              <a:off x="2353250" y="3513031"/>
              <a:ext cx="1386600" cy="457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sp>
        <p:nvSpPr>
          <p:cNvPr id="557" name="Google Shape;557;p58"/>
          <p:cNvSpPr/>
          <p:nvPr/>
        </p:nvSpPr>
        <p:spPr>
          <a:xfrm>
            <a:off x="5884875" y="3580125"/>
            <a:ext cx="218100" cy="338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8" name="Google Shape;558;p58"/>
          <p:cNvSpPr txBox="1"/>
          <p:nvPr/>
        </p:nvSpPr>
        <p:spPr>
          <a:xfrm>
            <a:off x="2937625" y="2717175"/>
            <a:ext cx="2190000" cy="6330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0000FF"/>
                </a:solidFill>
                <a:latin typeface="Josefin Sans"/>
                <a:ea typeface="Josefin Sans"/>
                <a:cs typeface="Josefin Sans"/>
                <a:sym typeface="Josefin Sans"/>
              </a:rPr>
              <a:t>The combined insert 1+2 would move into the vector with the complementary overhangs</a:t>
            </a:r>
            <a:endParaRPr sz="1000">
              <a:solidFill>
                <a:srgbClr val="0000FF"/>
              </a:solidFill>
              <a:latin typeface="Josefin Sans"/>
              <a:ea typeface="Josefin Sans"/>
              <a:cs typeface="Josefin Sans"/>
              <a:sym typeface="Josefin Sans"/>
            </a:endParaRPr>
          </a:p>
        </p:txBody>
      </p:sp>
      <p:sp>
        <p:nvSpPr>
          <p:cNvPr id="559" name="Google Shape;559;p58"/>
          <p:cNvSpPr txBox="1"/>
          <p:nvPr/>
        </p:nvSpPr>
        <p:spPr>
          <a:xfrm>
            <a:off x="7797375" y="3801325"/>
            <a:ext cx="1149000" cy="8364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What’s the problem with this??</a:t>
            </a:r>
            <a:endParaRPr>
              <a:latin typeface="Josefin Sans"/>
              <a:ea typeface="Josefin Sans"/>
              <a:cs typeface="Josefin Sans"/>
              <a:sym typeface="Josefin Sans"/>
            </a:endParaRPr>
          </a:p>
        </p:txBody>
      </p:sp>
      <p:cxnSp>
        <p:nvCxnSpPr>
          <p:cNvPr id="560" name="Google Shape;560;p58"/>
          <p:cNvCxnSpPr/>
          <p:nvPr/>
        </p:nvCxnSpPr>
        <p:spPr>
          <a:xfrm>
            <a:off x="3592925" y="4357150"/>
            <a:ext cx="608100" cy="0"/>
          </a:xfrm>
          <a:prstGeom prst="straightConnector1">
            <a:avLst/>
          </a:prstGeom>
          <a:noFill/>
          <a:ln cap="flat" cmpd="sng" w="9525">
            <a:solidFill>
              <a:schemeClr val="dk2"/>
            </a:solidFill>
            <a:prstDash val="solid"/>
            <a:round/>
            <a:headEnd len="med" w="med" type="none"/>
            <a:tailEnd len="med" w="med" type="triangle"/>
          </a:ln>
        </p:spPr>
      </p:cxnSp>
      <p:cxnSp>
        <p:nvCxnSpPr>
          <p:cNvPr id="561" name="Google Shape;561;p58"/>
          <p:cNvCxnSpPr/>
          <p:nvPr/>
        </p:nvCxnSpPr>
        <p:spPr>
          <a:xfrm>
            <a:off x="4886775" y="2510025"/>
            <a:ext cx="923700" cy="1096200"/>
          </a:xfrm>
          <a:prstGeom prst="straightConnector1">
            <a:avLst/>
          </a:prstGeom>
          <a:noFill/>
          <a:ln cap="flat" cmpd="sng" w="9525">
            <a:solidFill>
              <a:schemeClr val="dk2"/>
            </a:solidFill>
            <a:prstDash val="solid"/>
            <a:round/>
            <a:headEnd len="med" w="med" type="none"/>
            <a:tailEnd len="med" w="med" type="triangle"/>
          </a:ln>
        </p:spPr>
      </p:cxnSp>
      <p:sp>
        <p:nvSpPr>
          <p:cNvPr id="562" name="Google Shape;562;p58"/>
          <p:cNvSpPr/>
          <p:nvPr/>
        </p:nvSpPr>
        <p:spPr>
          <a:xfrm>
            <a:off x="6637038" y="14875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TAAG</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            </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563" name="Google Shape;563;p58"/>
          <p:cNvSpPr txBox="1"/>
          <p:nvPr/>
        </p:nvSpPr>
        <p:spPr>
          <a:xfrm>
            <a:off x="327250" y="1487550"/>
            <a:ext cx="1764900" cy="17034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You can design the overhangs to be same as the normal DNA sequence (one seamless sequence)</a:t>
            </a:r>
            <a:endParaRPr>
              <a:latin typeface="Josefin Sans"/>
              <a:ea typeface="Josefin Sans"/>
              <a:cs typeface="Josefin Sans"/>
              <a:sym typeface="Josefin Sans"/>
            </a:endParaRPr>
          </a:p>
        </p:txBody>
      </p:sp>
      <p:sp>
        <p:nvSpPr>
          <p:cNvPr id="564" name="Google Shape;564;p58"/>
          <p:cNvSpPr/>
          <p:nvPr/>
        </p:nvSpPr>
        <p:spPr>
          <a:xfrm>
            <a:off x="2339538" y="1386375"/>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ATTC</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565" name="Google Shape;565;p58"/>
          <p:cNvSpPr txBox="1"/>
          <p:nvPr/>
        </p:nvSpPr>
        <p:spPr>
          <a:xfrm>
            <a:off x="6911275" y="1908425"/>
            <a:ext cx="1030200" cy="43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0000FF"/>
                </a:solidFill>
                <a:latin typeface="Josefin Sans"/>
                <a:ea typeface="Josefin Sans"/>
                <a:cs typeface="Josefin Sans"/>
                <a:sym typeface="Josefin Sans"/>
              </a:rPr>
              <a:t>This sequence is left behind</a:t>
            </a:r>
            <a:endParaRPr sz="1000">
              <a:solidFill>
                <a:srgbClr val="0000FF"/>
              </a:solidFill>
              <a:latin typeface="Josefin Sans"/>
              <a:ea typeface="Josefin Sans"/>
              <a:cs typeface="Josefin Sans"/>
              <a:sym typeface="Josefin Sans"/>
            </a:endParaRPr>
          </a:p>
        </p:txBody>
      </p:sp>
      <p:sp>
        <p:nvSpPr>
          <p:cNvPr id="566" name="Google Shape;566;p58"/>
          <p:cNvSpPr txBox="1"/>
          <p:nvPr/>
        </p:nvSpPr>
        <p:spPr>
          <a:xfrm>
            <a:off x="2092150" y="1794863"/>
            <a:ext cx="1030200" cy="438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0000FF"/>
                </a:solidFill>
                <a:latin typeface="Josefin Sans"/>
                <a:ea typeface="Josefin Sans"/>
                <a:cs typeface="Josefin Sans"/>
                <a:sym typeface="Josefin Sans"/>
              </a:rPr>
              <a:t>This sequence is left behind</a:t>
            </a:r>
            <a:endParaRPr sz="1000">
              <a:solidFill>
                <a:srgbClr val="0000FF"/>
              </a:solidFill>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35"/>
                                        </p:tgtEl>
                                        <p:attrNameLst>
                                          <p:attrName>style.visibility</p:attrName>
                                        </p:attrNameLst>
                                      </p:cBhvr>
                                      <p:to>
                                        <p:strVal val="visible"/>
                                      </p:to>
                                    </p:set>
                                    <p:animEffect filter="fade" transition="in">
                                      <p:cBhvr>
                                        <p:cTn dur="1000"/>
                                        <p:tgtEl>
                                          <p:spTgt spid="535"/>
                                        </p:tgtEl>
                                      </p:cBhvr>
                                    </p:animEffect>
                                  </p:childTnLst>
                                </p:cTn>
                              </p:par>
                              <p:par>
                                <p:cTn fill="hold" nodeType="withEffect" presetClass="entr" presetID="10" presetSubtype="0">
                                  <p:stCondLst>
                                    <p:cond delay="0"/>
                                  </p:stCondLst>
                                  <p:childTnLst>
                                    <p:set>
                                      <p:cBhvr>
                                        <p:cTn dur="1" fill="hold">
                                          <p:stCondLst>
                                            <p:cond delay="0"/>
                                          </p:stCondLst>
                                        </p:cTn>
                                        <p:tgtEl>
                                          <p:spTgt spid="544"/>
                                        </p:tgtEl>
                                        <p:attrNameLst>
                                          <p:attrName>style.visibility</p:attrName>
                                        </p:attrNameLst>
                                      </p:cBhvr>
                                      <p:to>
                                        <p:strVal val="visible"/>
                                      </p:to>
                                    </p:set>
                                    <p:animEffect filter="fade" transition="in">
                                      <p:cBhvr>
                                        <p:cTn dur="1000"/>
                                        <p:tgtEl>
                                          <p:spTgt spid="544"/>
                                        </p:tgtEl>
                                      </p:cBhvr>
                                    </p:animEffect>
                                  </p:childTnLst>
                                </p:cTn>
                              </p:par>
                              <p:par>
                                <p:cTn fill="hold" nodeType="withEffect" presetClass="entr" presetID="10" presetSubtype="0">
                                  <p:stCondLst>
                                    <p:cond delay="0"/>
                                  </p:stCondLst>
                                  <p:childTnLst>
                                    <p:set>
                                      <p:cBhvr>
                                        <p:cTn dur="1" fill="hold">
                                          <p:stCondLst>
                                            <p:cond delay="0"/>
                                          </p:stCondLst>
                                        </p:cTn>
                                        <p:tgtEl>
                                          <p:spTgt spid="545"/>
                                        </p:tgtEl>
                                        <p:attrNameLst>
                                          <p:attrName>style.visibility</p:attrName>
                                        </p:attrNameLst>
                                      </p:cBhvr>
                                      <p:to>
                                        <p:strVal val="visible"/>
                                      </p:to>
                                    </p:set>
                                    <p:animEffect filter="fade" transition="in">
                                      <p:cBhvr>
                                        <p:cTn dur="1000"/>
                                        <p:tgtEl>
                                          <p:spTgt spid="545"/>
                                        </p:tgtEl>
                                      </p:cBhvr>
                                    </p:animEffect>
                                  </p:childTnLst>
                                </p:cTn>
                              </p:par>
                              <p:par>
                                <p:cTn fill="hold" nodeType="withEffect" presetClass="entr" presetID="10" presetSubtype="0">
                                  <p:stCondLst>
                                    <p:cond delay="0"/>
                                  </p:stCondLst>
                                  <p:childTnLst>
                                    <p:set>
                                      <p:cBhvr>
                                        <p:cTn dur="1" fill="hold">
                                          <p:stCondLst>
                                            <p:cond delay="0"/>
                                          </p:stCondLst>
                                        </p:cTn>
                                        <p:tgtEl>
                                          <p:spTgt spid="560"/>
                                        </p:tgtEl>
                                        <p:attrNameLst>
                                          <p:attrName>style.visibility</p:attrName>
                                        </p:attrNameLst>
                                      </p:cBhvr>
                                      <p:to>
                                        <p:strVal val="visible"/>
                                      </p:to>
                                    </p:set>
                                    <p:animEffect filter="fade" transition="in">
                                      <p:cBhvr>
                                        <p:cTn dur="1000"/>
                                        <p:tgtEl>
                                          <p:spTgt spid="560"/>
                                        </p:tgtEl>
                                      </p:cBhvr>
                                    </p:animEffect>
                                  </p:childTnLst>
                                </p:cTn>
                              </p:par>
                              <p:par>
                                <p:cTn fill="hold" nodeType="withEffect" presetClass="entr" presetID="10" presetSubtype="0">
                                  <p:stCondLst>
                                    <p:cond delay="0"/>
                                  </p:stCondLst>
                                  <p:childTnLst>
                                    <p:set>
                                      <p:cBhvr>
                                        <p:cTn dur="1" fill="hold">
                                          <p:stCondLst>
                                            <p:cond delay="0"/>
                                          </p:stCondLst>
                                        </p:cTn>
                                        <p:tgtEl>
                                          <p:spTgt spid="562"/>
                                        </p:tgtEl>
                                        <p:attrNameLst>
                                          <p:attrName>style.visibility</p:attrName>
                                        </p:attrNameLst>
                                      </p:cBhvr>
                                      <p:to>
                                        <p:strVal val="visible"/>
                                      </p:to>
                                    </p:set>
                                    <p:animEffect filter="fade" transition="in">
                                      <p:cBhvr>
                                        <p:cTn dur="1000"/>
                                        <p:tgtEl>
                                          <p:spTgt spid="562"/>
                                        </p:tgtEl>
                                      </p:cBhvr>
                                    </p:animEffect>
                                  </p:childTnLst>
                                </p:cTn>
                              </p:par>
                              <p:par>
                                <p:cTn fill="hold" nodeType="withEffect" presetClass="entr" presetID="10" presetSubtype="0">
                                  <p:stCondLst>
                                    <p:cond delay="0"/>
                                  </p:stCondLst>
                                  <p:childTnLst>
                                    <p:set>
                                      <p:cBhvr>
                                        <p:cTn dur="1" fill="hold">
                                          <p:stCondLst>
                                            <p:cond delay="0"/>
                                          </p:stCondLst>
                                        </p:cTn>
                                        <p:tgtEl>
                                          <p:spTgt spid="563"/>
                                        </p:tgtEl>
                                        <p:attrNameLst>
                                          <p:attrName>style.visibility</p:attrName>
                                        </p:attrNameLst>
                                      </p:cBhvr>
                                      <p:to>
                                        <p:strVal val="visible"/>
                                      </p:to>
                                    </p:set>
                                    <p:animEffect filter="fade" transition="in">
                                      <p:cBhvr>
                                        <p:cTn dur="1000"/>
                                        <p:tgtEl>
                                          <p:spTgt spid="563"/>
                                        </p:tgtEl>
                                      </p:cBhvr>
                                    </p:animEffect>
                                  </p:childTnLst>
                                </p:cTn>
                              </p:par>
                              <p:par>
                                <p:cTn fill="hold" nodeType="withEffect" presetClass="entr" presetID="10" presetSubtype="0">
                                  <p:stCondLst>
                                    <p:cond delay="0"/>
                                  </p:stCondLst>
                                  <p:childTnLst>
                                    <p:set>
                                      <p:cBhvr>
                                        <p:cTn dur="1" fill="hold">
                                          <p:stCondLst>
                                            <p:cond delay="0"/>
                                          </p:stCondLst>
                                        </p:cTn>
                                        <p:tgtEl>
                                          <p:spTgt spid="564"/>
                                        </p:tgtEl>
                                        <p:attrNameLst>
                                          <p:attrName>style.visibility</p:attrName>
                                        </p:attrNameLst>
                                      </p:cBhvr>
                                      <p:to>
                                        <p:strVal val="visible"/>
                                      </p:to>
                                    </p:set>
                                    <p:animEffect filter="fade" transition="in">
                                      <p:cBhvr>
                                        <p:cTn dur="1000"/>
                                        <p:tgtEl>
                                          <p:spTgt spid="564"/>
                                        </p:tgtEl>
                                      </p:cBhvr>
                                    </p:animEffect>
                                  </p:childTnLst>
                                </p:cTn>
                              </p:par>
                              <p:par>
                                <p:cTn fill="hold" nodeType="withEffect" presetClass="entr" presetID="10" presetSubtype="0">
                                  <p:stCondLst>
                                    <p:cond delay="0"/>
                                  </p:stCondLst>
                                  <p:childTnLst>
                                    <p:set>
                                      <p:cBhvr>
                                        <p:cTn dur="1" fill="hold">
                                          <p:stCondLst>
                                            <p:cond delay="0"/>
                                          </p:stCondLst>
                                        </p:cTn>
                                        <p:tgtEl>
                                          <p:spTgt spid="565"/>
                                        </p:tgtEl>
                                        <p:attrNameLst>
                                          <p:attrName>style.visibility</p:attrName>
                                        </p:attrNameLst>
                                      </p:cBhvr>
                                      <p:to>
                                        <p:strVal val="visible"/>
                                      </p:to>
                                    </p:set>
                                    <p:animEffect filter="fade" transition="in">
                                      <p:cBhvr>
                                        <p:cTn dur="1000"/>
                                        <p:tgtEl>
                                          <p:spTgt spid="565"/>
                                        </p:tgtEl>
                                      </p:cBhvr>
                                    </p:animEffect>
                                  </p:childTnLst>
                                </p:cTn>
                              </p:par>
                              <p:par>
                                <p:cTn fill="hold" nodeType="withEffect" presetClass="entr" presetID="10" presetSubtype="0">
                                  <p:stCondLst>
                                    <p:cond delay="0"/>
                                  </p:stCondLst>
                                  <p:childTnLst>
                                    <p:set>
                                      <p:cBhvr>
                                        <p:cTn dur="1" fill="hold">
                                          <p:stCondLst>
                                            <p:cond delay="0"/>
                                          </p:stCondLst>
                                        </p:cTn>
                                        <p:tgtEl>
                                          <p:spTgt spid="566"/>
                                        </p:tgtEl>
                                        <p:attrNameLst>
                                          <p:attrName>style.visibility</p:attrName>
                                        </p:attrNameLst>
                                      </p:cBhvr>
                                      <p:to>
                                        <p:strVal val="visible"/>
                                      </p:to>
                                    </p:set>
                                    <p:animEffect filter="fade" transition="in">
                                      <p:cBhvr>
                                        <p:cTn dur="1000"/>
                                        <p:tgtEl>
                                          <p:spTgt spid="566"/>
                                        </p:tgtEl>
                                      </p:cBhvr>
                                    </p:animEffect>
                                  </p:childTnLst>
                                </p:cTn>
                              </p:par>
                              <p:par>
                                <p:cTn fill="hold" nodeType="withEffect" presetClass="entr" presetID="10" presetSubtype="0">
                                  <p:stCondLst>
                                    <p:cond delay="0"/>
                                  </p:stCondLst>
                                  <p:childTnLst>
                                    <p:set>
                                      <p:cBhvr>
                                        <p:cTn dur="1" fill="hold">
                                          <p:stCondLst>
                                            <p:cond delay="0"/>
                                          </p:stCondLst>
                                        </p:cTn>
                                        <p:tgtEl>
                                          <p:spTgt spid="552"/>
                                        </p:tgtEl>
                                        <p:attrNameLst>
                                          <p:attrName>style.visibility</p:attrName>
                                        </p:attrNameLst>
                                      </p:cBhvr>
                                      <p:to>
                                        <p:strVal val="visible"/>
                                      </p:to>
                                    </p:set>
                                    <p:animEffect filter="fade" transition="in">
                                      <p:cBhvr>
                                        <p:cTn dur="1000"/>
                                        <p:tgtEl>
                                          <p:spTgt spid="552"/>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8"/>
                                        </p:tgtEl>
                                        <p:attrNameLst>
                                          <p:attrName>style.visibility</p:attrName>
                                        </p:attrNameLst>
                                      </p:cBhvr>
                                      <p:to>
                                        <p:strVal val="visible"/>
                                      </p:to>
                                    </p:set>
                                    <p:animEffect filter="fade" transition="in">
                                      <p:cBhvr>
                                        <p:cTn dur="1000"/>
                                        <p:tgtEl>
                                          <p:spTgt spid="558"/>
                                        </p:tgtEl>
                                      </p:cBhvr>
                                    </p:animEffect>
                                  </p:childTnLst>
                                </p:cTn>
                              </p:par>
                              <p:par>
                                <p:cTn fill="hold" nodeType="withEffect" presetClass="entr" presetID="10" presetSubtype="0">
                                  <p:stCondLst>
                                    <p:cond delay="0"/>
                                  </p:stCondLst>
                                  <p:childTnLst>
                                    <p:set>
                                      <p:cBhvr>
                                        <p:cTn dur="1" fill="hold">
                                          <p:stCondLst>
                                            <p:cond delay="0"/>
                                          </p:stCondLst>
                                        </p:cTn>
                                        <p:tgtEl>
                                          <p:spTgt spid="561"/>
                                        </p:tgtEl>
                                        <p:attrNameLst>
                                          <p:attrName>style.visibility</p:attrName>
                                        </p:attrNameLst>
                                      </p:cBhvr>
                                      <p:to>
                                        <p:strVal val="visible"/>
                                      </p:to>
                                    </p:set>
                                    <p:animEffect filter="fade" transition="in">
                                      <p:cBhvr>
                                        <p:cTn dur="1000"/>
                                        <p:tgtEl>
                                          <p:spTgt spid="56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59"/>
                                        </p:tgtEl>
                                        <p:attrNameLst>
                                          <p:attrName>style.visibility</p:attrName>
                                        </p:attrNameLst>
                                      </p:cBhvr>
                                      <p:to>
                                        <p:strVal val="visible"/>
                                      </p:to>
                                    </p:set>
                                    <p:animEffect filter="fade" transition="in">
                                      <p:cBhvr>
                                        <p:cTn dur="1000"/>
                                        <p:tgtEl>
                                          <p:spTgt spid="5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0" name="Shape 570"/>
        <p:cNvGrpSpPr/>
        <p:nvPr/>
      </p:nvGrpSpPr>
      <p:grpSpPr>
        <a:xfrm>
          <a:off x="0" y="0"/>
          <a:ext cx="0" cy="0"/>
          <a:chOff x="0" y="0"/>
          <a:chExt cx="0" cy="0"/>
        </a:xfrm>
      </p:grpSpPr>
      <p:sp>
        <p:nvSpPr>
          <p:cNvPr id="571" name="Google Shape;571;p59"/>
          <p:cNvSpPr txBox="1"/>
          <p:nvPr/>
        </p:nvSpPr>
        <p:spPr>
          <a:xfrm>
            <a:off x="439350" y="208825"/>
            <a:ext cx="8265300" cy="1082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Looking more closely at the overhang sequences...</a:t>
            </a:r>
            <a:endParaRPr sz="3000">
              <a:solidFill>
                <a:srgbClr val="00A1B2"/>
              </a:solidFill>
              <a:latin typeface="Josefin Sans"/>
              <a:ea typeface="Josefin Sans"/>
              <a:cs typeface="Josefin Sans"/>
              <a:sym typeface="Josefin Sans"/>
            </a:endParaRPr>
          </a:p>
        </p:txBody>
      </p:sp>
      <p:grpSp>
        <p:nvGrpSpPr>
          <p:cNvPr id="572" name="Google Shape;572;p59"/>
          <p:cNvGrpSpPr/>
          <p:nvPr/>
        </p:nvGrpSpPr>
        <p:grpSpPr>
          <a:xfrm>
            <a:off x="2714214" y="2787875"/>
            <a:ext cx="3667861" cy="633013"/>
            <a:chOff x="3072489" y="1881738"/>
            <a:chExt cx="3667861" cy="633013"/>
          </a:xfrm>
        </p:grpSpPr>
        <p:grpSp>
          <p:nvGrpSpPr>
            <p:cNvPr id="573" name="Google Shape;573;p59"/>
            <p:cNvGrpSpPr/>
            <p:nvPr/>
          </p:nvGrpSpPr>
          <p:grpSpPr>
            <a:xfrm>
              <a:off x="3072489" y="1881738"/>
              <a:ext cx="2997611" cy="633013"/>
              <a:chOff x="1395064" y="1709063"/>
              <a:chExt cx="2997611" cy="633013"/>
            </a:xfrm>
          </p:grpSpPr>
          <p:sp>
            <p:nvSpPr>
              <p:cNvPr id="574" name="Google Shape;574;p59"/>
              <p:cNvSpPr/>
              <p:nvPr/>
            </p:nvSpPr>
            <p:spPr>
              <a:xfrm>
                <a:off x="1975875" y="1856375"/>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575" name="Google Shape;575;p59"/>
              <p:cNvSpPr/>
              <p:nvPr/>
            </p:nvSpPr>
            <p:spPr>
              <a:xfrm>
                <a:off x="1395064" y="1709075"/>
                <a:ext cx="581100" cy="633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TAAG</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a:t>
                </a:r>
                <a:endParaRPr sz="1000">
                  <a:latin typeface="Josefin Sans"/>
                  <a:ea typeface="Josefin Sans"/>
                  <a:cs typeface="Josefin Sans"/>
                  <a:sym typeface="Josefin Sans"/>
                </a:endParaRPr>
              </a:p>
            </p:txBody>
          </p:sp>
          <p:sp>
            <p:nvSpPr>
              <p:cNvPr id="576" name="Google Shape;576;p59"/>
              <p:cNvSpPr/>
              <p:nvPr/>
            </p:nvSpPr>
            <p:spPr>
              <a:xfrm>
                <a:off x="3006075" y="1709063"/>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TCGA</a:t>
                </a:r>
                <a:endParaRPr sz="1000">
                  <a:latin typeface="Josefin Sans"/>
                  <a:ea typeface="Josefin Sans"/>
                  <a:cs typeface="Josefin Sans"/>
                  <a:sym typeface="Josefin Sans"/>
                </a:endParaRPr>
              </a:p>
            </p:txBody>
          </p:sp>
        </p:grpSp>
        <p:grpSp>
          <p:nvGrpSpPr>
            <p:cNvPr id="577" name="Google Shape;577;p59"/>
            <p:cNvGrpSpPr/>
            <p:nvPr/>
          </p:nvGrpSpPr>
          <p:grpSpPr>
            <a:xfrm>
              <a:off x="3820450" y="1881750"/>
              <a:ext cx="2919900" cy="633000"/>
              <a:chOff x="4751300" y="1709075"/>
              <a:chExt cx="2919900" cy="633000"/>
            </a:xfrm>
          </p:grpSpPr>
          <p:sp>
            <p:nvSpPr>
              <p:cNvPr id="578" name="Google Shape;578;p59"/>
              <p:cNvSpPr/>
              <p:nvPr/>
            </p:nvSpPr>
            <p:spPr>
              <a:xfrm>
                <a:off x="6137900" y="1856375"/>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579" name="Google Shape;579;p59"/>
              <p:cNvSpPr/>
              <p:nvPr/>
            </p:nvSpPr>
            <p:spPr>
              <a:xfrm>
                <a:off x="7168100" y="1709075"/>
                <a:ext cx="5031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ATTC</a:t>
                </a:r>
                <a:endParaRPr sz="1000">
                  <a:latin typeface="Josefin Sans"/>
                  <a:ea typeface="Josefin Sans"/>
                  <a:cs typeface="Josefin Sans"/>
                  <a:sym typeface="Josefin Sans"/>
                </a:endParaRPr>
              </a:p>
            </p:txBody>
          </p:sp>
          <p:sp>
            <p:nvSpPr>
              <p:cNvPr id="580" name="Google Shape;580;p59"/>
              <p:cNvSpPr/>
              <p:nvPr/>
            </p:nvSpPr>
            <p:spPr>
              <a:xfrm>
                <a:off x="4751300" y="1709075"/>
                <a:ext cx="1386600" cy="633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AGCT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grpSp>
      </p:grpSp>
      <p:sp>
        <p:nvSpPr>
          <p:cNvPr id="581" name="Google Shape;581;p59"/>
          <p:cNvSpPr txBox="1"/>
          <p:nvPr/>
        </p:nvSpPr>
        <p:spPr>
          <a:xfrm>
            <a:off x="2344050" y="2133225"/>
            <a:ext cx="4408200" cy="33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ATG CAG GTA GCT TGC TTA GCA GGG CAT TAA   </a:t>
            </a:r>
            <a:endParaRPr>
              <a:latin typeface="Josefin Sans"/>
              <a:ea typeface="Josefin Sans"/>
              <a:cs typeface="Josefin Sans"/>
              <a:sym typeface="Josefin Sans"/>
            </a:endParaRPr>
          </a:p>
        </p:txBody>
      </p:sp>
      <p:grpSp>
        <p:nvGrpSpPr>
          <p:cNvPr id="582" name="Google Shape;582;p59"/>
          <p:cNvGrpSpPr/>
          <p:nvPr/>
        </p:nvGrpSpPr>
        <p:grpSpPr>
          <a:xfrm>
            <a:off x="2391750" y="1669400"/>
            <a:ext cx="4360500" cy="338400"/>
            <a:chOff x="2367900" y="2382750"/>
            <a:chExt cx="4360500" cy="338400"/>
          </a:xfrm>
        </p:grpSpPr>
        <p:sp>
          <p:nvSpPr>
            <p:cNvPr id="583" name="Google Shape;583;p59"/>
            <p:cNvSpPr/>
            <p:nvPr/>
          </p:nvSpPr>
          <p:spPr>
            <a:xfrm>
              <a:off x="3754500" y="2382750"/>
              <a:ext cx="29739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Gene of Interest</a:t>
              </a:r>
              <a:endParaRPr sz="1000">
                <a:latin typeface="Josefin Sans"/>
                <a:ea typeface="Josefin Sans"/>
                <a:cs typeface="Josefin Sans"/>
                <a:sym typeface="Josefin Sans"/>
              </a:endParaRPr>
            </a:p>
          </p:txBody>
        </p:sp>
        <p:sp>
          <p:nvSpPr>
            <p:cNvPr id="584" name="Google Shape;584;p59"/>
            <p:cNvSpPr/>
            <p:nvPr/>
          </p:nvSpPr>
          <p:spPr>
            <a:xfrm>
              <a:off x="2367900" y="2382750"/>
              <a:ext cx="13866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Signal peptide</a:t>
              </a:r>
              <a:endParaRPr sz="1000">
                <a:latin typeface="Josefin Sans"/>
                <a:ea typeface="Josefin Sans"/>
                <a:cs typeface="Josefin Sans"/>
                <a:sym typeface="Josefin Sans"/>
              </a:endParaRPr>
            </a:p>
          </p:txBody>
        </p:sp>
      </p:grpSp>
      <p:sp>
        <p:nvSpPr>
          <p:cNvPr id="585" name="Google Shape;585;p59"/>
          <p:cNvSpPr txBox="1"/>
          <p:nvPr/>
        </p:nvSpPr>
        <p:spPr>
          <a:xfrm>
            <a:off x="2367900" y="4019400"/>
            <a:ext cx="4408200" cy="33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ATG CAG GT</a:t>
            </a:r>
            <a:r>
              <a:rPr lang="en">
                <a:solidFill>
                  <a:srgbClr val="980000"/>
                </a:solidFill>
                <a:latin typeface="Josefin Sans"/>
                <a:ea typeface="Josefin Sans"/>
                <a:cs typeface="Josefin Sans"/>
                <a:sym typeface="Josefin Sans"/>
              </a:rPr>
              <a:t>A GCT</a:t>
            </a:r>
            <a:r>
              <a:rPr lang="en">
                <a:latin typeface="Josefin Sans"/>
                <a:ea typeface="Josefin Sans"/>
                <a:cs typeface="Josefin Sans"/>
                <a:sym typeface="Josefin Sans"/>
              </a:rPr>
              <a:t> TGC TTA GCA GGG CAT TAA   </a:t>
            </a:r>
            <a:endParaRPr>
              <a:latin typeface="Josefin Sans"/>
              <a:ea typeface="Josefin Sans"/>
              <a:cs typeface="Josefin Sans"/>
              <a:sym typeface="Josefin Sans"/>
            </a:endParaRPr>
          </a:p>
        </p:txBody>
      </p:sp>
      <p:grpSp>
        <p:nvGrpSpPr>
          <p:cNvPr id="586" name="Google Shape;586;p59"/>
          <p:cNvGrpSpPr/>
          <p:nvPr/>
        </p:nvGrpSpPr>
        <p:grpSpPr>
          <a:xfrm>
            <a:off x="3572051" y="4357800"/>
            <a:ext cx="564878" cy="142800"/>
            <a:chOff x="1237675" y="2832750"/>
            <a:chExt cx="1629300" cy="142800"/>
          </a:xfrm>
        </p:grpSpPr>
        <p:cxnSp>
          <p:nvCxnSpPr>
            <p:cNvPr id="587" name="Google Shape;587;p59"/>
            <p:cNvCxnSpPr/>
            <p:nvPr/>
          </p:nvCxnSpPr>
          <p:spPr>
            <a:xfrm>
              <a:off x="1237675" y="2975550"/>
              <a:ext cx="1629300" cy="0"/>
            </a:xfrm>
            <a:prstGeom prst="straightConnector1">
              <a:avLst/>
            </a:prstGeom>
            <a:noFill/>
            <a:ln cap="flat" cmpd="sng" w="9525">
              <a:solidFill>
                <a:schemeClr val="dk2"/>
              </a:solidFill>
              <a:prstDash val="solid"/>
              <a:round/>
              <a:headEnd len="med" w="med" type="none"/>
              <a:tailEnd len="med" w="med" type="none"/>
            </a:ln>
          </p:spPr>
        </p:cxnSp>
        <p:cxnSp>
          <p:nvCxnSpPr>
            <p:cNvPr id="588" name="Google Shape;588;p59"/>
            <p:cNvCxnSpPr/>
            <p:nvPr/>
          </p:nvCxnSpPr>
          <p:spPr>
            <a:xfrm rot="10800000">
              <a:off x="1237675" y="2832750"/>
              <a:ext cx="0" cy="142800"/>
            </a:xfrm>
            <a:prstGeom prst="straightConnector1">
              <a:avLst/>
            </a:prstGeom>
            <a:noFill/>
            <a:ln cap="flat" cmpd="sng" w="9525">
              <a:solidFill>
                <a:schemeClr val="dk2"/>
              </a:solidFill>
              <a:prstDash val="solid"/>
              <a:round/>
              <a:headEnd len="med" w="med" type="none"/>
              <a:tailEnd len="med" w="med" type="none"/>
            </a:ln>
          </p:spPr>
        </p:cxnSp>
        <p:cxnSp>
          <p:nvCxnSpPr>
            <p:cNvPr id="589" name="Google Shape;589;p59"/>
            <p:cNvCxnSpPr/>
            <p:nvPr/>
          </p:nvCxnSpPr>
          <p:spPr>
            <a:xfrm rot="10800000">
              <a:off x="2866975" y="2832750"/>
              <a:ext cx="0" cy="142800"/>
            </a:xfrm>
            <a:prstGeom prst="straightConnector1">
              <a:avLst/>
            </a:prstGeom>
            <a:noFill/>
            <a:ln cap="flat" cmpd="sng" w="9525">
              <a:solidFill>
                <a:schemeClr val="dk2"/>
              </a:solidFill>
              <a:prstDash val="solid"/>
              <a:round/>
              <a:headEnd len="med" w="med" type="none"/>
              <a:tailEnd len="med" w="med" type="none"/>
            </a:ln>
          </p:spPr>
        </p:cxnSp>
      </p:grpSp>
      <p:sp>
        <p:nvSpPr>
          <p:cNvPr id="590" name="Google Shape;590;p59"/>
          <p:cNvSpPr txBox="1"/>
          <p:nvPr/>
        </p:nvSpPr>
        <p:spPr>
          <a:xfrm>
            <a:off x="341188" y="4583375"/>
            <a:ext cx="7026600" cy="4200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The overhang sequence is the same as the coding sequence at that place</a:t>
            </a:r>
            <a:endParaRPr>
              <a:latin typeface="Josefin Sans"/>
              <a:ea typeface="Josefin Sans"/>
              <a:cs typeface="Josefin Sans"/>
              <a:sym typeface="Josefin Sans"/>
            </a:endParaRPr>
          </a:p>
        </p:txBody>
      </p:sp>
      <p:sp>
        <p:nvSpPr>
          <p:cNvPr id="591" name="Google Shape;591;p59"/>
          <p:cNvSpPr/>
          <p:nvPr/>
        </p:nvSpPr>
        <p:spPr>
          <a:xfrm>
            <a:off x="1878500" y="1205575"/>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592" name="Google Shape;592;p59"/>
          <p:cNvSpPr/>
          <p:nvPr/>
        </p:nvSpPr>
        <p:spPr>
          <a:xfrm>
            <a:off x="6217075" y="1205575"/>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grpSp>
        <p:nvGrpSpPr>
          <p:cNvPr id="593" name="Google Shape;593;p59"/>
          <p:cNvGrpSpPr/>
          <p:nvPr/>
        </p:nvGrpSpPr>
        <p:grpSpPr>
          <a:xfrm>
            <a:off x="2415600" y="3625475"/>
            <a:ext cx="4360500" cy="338400"/>
            <a:chOff x="2367900" y="2382750"/>
            <a:chExt cx="4360500" cy="338400"/>
          </a:xfrm>
        </p:grpSpPr>
        <p:sp>
          <p:nvSpPr>
            <p:cNvPr id="594" name="Google Shape;594;p59"/>
            <p:cNvSpPr/>
            <p:nvPr/>
          </p:nvSpPr>
          <p:spPr>
            <a:xfrm>
              <a:off x="3754500" y="2382750"/>
              <a:ext cx="29739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Gene of Interest</a:t>
              </a:r>
              <a:endParaRPr sz="1000">
                <a:latin typeface="Josefin Sans"/>
                <a:ea typeface="Josefin Sans"/>
                <a:cs typeface="Josefin Sans"/>
                <a:sym typeface="Josefin Sans"/>
              </a:endParaRPr>
            </a:p>
          </p:txBody>
        </p:sp>
        <p:sp>
          <p:nvSpPr>
            <p:cNvPr id="595" name="Google Shape;595;p59"/>
            <p:cNvSpPr/>
            <p:nvPr/>
          </p:nvSpPr>
          <p:spPr>
            <a:xfrm>
              <a:off x="2367900" y="2382750"/>
              <a:ext cx="13866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Signal peptide</a:t>
              </a:r>
              <a:endParaRPr sz="1000">
                <a:latin typeface="Josefin Sans"/>
                <a:ea typeface="Josefin Sans"/>
                <a:cs typeface="Josefin Sans"/>
                <a:sym typeface="Josefin Sa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72"/>
                                        </p:tgtEl>
                                        <p:attrNameLst>
                                          <p:attrName>style.visibility</p:attrName>
                                        </p:attrNameLst>
                                      </p:cBhvr>
                                      <p:to>
                                        <p:strVal val="visible"/>
                                      </p:to>
                                    </p:set>
                                    <p:animEffect filter="fade" transition="in">
                                      <p:cBhvr>
                                        <p:cTn dur="1000"/>
                                        <p:tgtEl>
                                          <p:spTgt spid="572"/>
                                        </p:tgtEl>
                                      </p:cBhvr>
                                    </p:animEffect>
                                  </p:childTnLst>
                                </p:cTn>
                              </p:par>
                              <p:par>
                                <p:cTn fill="hold" nodeType="withEffect" presetClass="entr" presetID="10" presetSubtype="0">
                                  <p:stCondLst>
                                    <p:cond delay="0"/>
                                  </p:stCondLst>
                                  <p:childTnLst>
                                    <p:set>
                                      <p:cBhvr>
                                        <p:cTn dur="1" fill="hold">
                                          <p:stCondLst>
                                            <p:cond delay="0"/>
                                          </p:stCondLst>
                                        </p:cTn>
                                        <p:tgtEl>
                                          <p:spTgt spid="585"/>
                                        </p:tgtEl>
                                        <p:attrNameLst>
                                          <p:attrName>style.visibility</p:attrName>
                                        </p:attrNameLst>
                                      </p:cBhvr>
                                      <p:to>
                                        <p:strVal val="visible"/>
                                      </p:to>
                                    </p:set>
                                    <p:animEffect filter="fade" transition="in">
                                      <p:cBhvr>
                                        <p:cTn dur="1000"/>
                                        <p:tgtEl>
                                          <p:spTgt spid="585"/>
                                        </p:tgtEl>
                                      </p:cBhvr>
                                    </p:animEffect>
                                  </p:childTnLst>
                                </p:cTn>
                              </p:par>
                              <p:par>
                                <p:cTn fill="hold" nodeType="withEffect" presetClass="entr" presetID="10" presetSubtype="0">
                                  <p:stCondLst>
                                    <p:cond delay="0"/>
                                  </p:stCondLst>
                                  <p:childTnLst>
                                    <p:set>
                                      <p:cBhvr>
                                        <p:cTn dur="1" fill="hold">
                                          <p:stCondLst>
                                            <p:cond delay="0"/>
                                          </p:stCondLst>
                                        </p:cTn>
                                        <p:tgtEl>
                                          <p:spTgt spid="586"/>
                                        </p:tgtEl>
                                        <p:attrNameLst>
                                          <p:attrName>style.visibility</p:attrName>
                                        </p:attrNameLst>
                                      </p:cBhvr>
                                      <p:to>
                                        <p:strVal val="visible"/>
                                      </p:to>
                                    </p:set>
                                    <p:animEffect filter="fade" transition="in">
                                      <p:cBhvr>
                                        <p:cTn dur="1000"/>
                                        <p:tgtEl>
                                          <p:spTgt spid="586"/>
                                        </p:tgtEl>
                                      </p:cBhvr>
                                    </p:animEffect>
                                  </p:childTnLst>
                                </p:cTn>
                              </p:par>
                              <p:par>
                                <p:cTn fill="hold" nodeType="withEffect" presetClass="entr" presetID="10" presetSubtype="0">
                                  <p:stCondLst>
                                    <p:cond delay="0"/>
                                  </p:stCondLst>
                                  <p:childTnLst>
                                    <p:set>
                                      <p:cBhvr>
                                        <p:cTn dur="1" fill="hold">
                                          <p:stCondLst>
                                            <p:cond delay="0"/>
                                          </p:stCondLst>
                                        </p:cTn>
                                        <p:tgtEl>
                                          <p:spTgt spid="590"/>
                                        </p:tgtEl>
                                        <p:attrNameLst>
                                          <p:attrName>style.visibility</p:attrName>
                                        </p:attrNameLst>
                                      </p:cBhvr>
                                      <p:to>
                                        <p:strVal val="visible"/>
                                      </p:to>
                                    </p:set>
                                    <p:animEffect filter="fade" transition="in">
                                      <p:cBhvr>
                                        <p:cTn dur="1000"/>
                                        <p:tgtEl>
                                          <p:spTgt spid="590"/>
                                        </p:tgtEl>
                                      </p:cBhvr>
                                    </p:animEffect>
                                  </p:childTnLst>
                                </p:cTn>
                              </p:par>
                              <p:par>
                                <p:cTn fill="hold" nodeType="withEffect" presetClass="entr" presetID="10" presetSubtype="0">
                                  <p:stCondLst>
                                    <p:cond delay="0"/>
                                  </p:stCondLst>
                                  <p:childTnLst>
                                    <p:set>
                                      <p:cBhvr>
                                        <p:cTn dur="1" fill="hold">
                                          <p:stCondLst>
                                            <p:cond delay="0"/>
                                          </p:stCondLst>
                                        </p:cTn>
                                        <p:tgtEl>
                                          <p:spTgt spid="593"/>
                                        </p:tgtEl>
                                        <p:attrNameLst>
                                          <p:attrName>style.visibility</p:attrName>
                                        </p:attrNameLst>
                                      </p:cBhvr>
                                      <p:to>
                                        <p:strVal val="visible"/>
                                      </p:to>
                                    </p:set>
                                    <p:animEffect filter="fade" transition="in">
                                      <p:cBhvr>
                                        <p:cTn dur="1000"/>
                                        <p:tgtEl>
                                          <p:spTgt spid="59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60"/>
          <p:cNvSpPr txBox="1"/>
          <p:nvPr/>
        </p:nvSpPr>
        <p:spPr>
          <a:xfrm>
            <a:off x="243675" y="302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Scenario #3</a:t>
            </a:r>
            <a:endParaRPr sz="3000">
              <a:solidFill>
                <a:srgbClr val="00A1B2"/>
              </a:solidFill>
              <a:latin typeface="Josefin Sans"/>
              <a:ea typeface="Josefin Sans"/>
              <a:cs typeface="Josefin Sans"/>
              <a:sym typeface="Josefin Sans"/>
            </a:endParaRPr>
          </a:p>
        </p:txBody>
      </p:sp>
      <p:grpSp>
        <p:nvGrpSpPr>
          <p:cNvPr id="601" name="Google Shape;601;p60"/>
          <p:cNvGrpSpPr/>
          <p:nvPr/>
        </p:nvGrpSpPr>
        <p:grpSpPr>
          <a:xfrm>
            <a:off x="659650" y="3468206"/>
            <a:ext cx="3249300" cy="1398012"/>
            <a:chOff x="449275" y="2992250"/>
            <a:chExt cx="3249300" cy="1935500"/>
          </a:xfrm>
        </p:grpSpPr>
        <p:sp>
          <p:nvSpPr>
            <p:cNvPr id="602" name="Google Shape;602;p60"/>
            <p:cNvSpPr/>
            <p:nvPr/>
          </p:nvSpPr>
          <p:spPr>
            <a:xfrm>
              <a:off x="449275" y="3320950"/>
              <a:ext cx="3249300" cy="160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VECTOR</a:t>
              </a:r>
              <a:endParaRPr>
                <a:latin typeface="Josefin Sans"/>
                <a:ea typeface="Josefin Sans"/>
                <a:cs typeface="Josefin Sans"/>
                <a:sym typeface="Josefin Sans"/>
              </a:endParaRPr>
            </a:p>
          </p:txBody>
        </p:sp>
        <p:sp>
          <p:nvSpPr>
            <p:cNvPr id="603" name="Google Shape;603;p60"/>
            <p:cNvSpPr/>
            <p:nvPr/>
          </p:nvSpPr>
          <p:spPr>
            <a:xfrm>
              <a:off x="623900" y="299225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604" name="Google Shape;604;p60"/>
            <p:cNvSpPr/>
            <p:nvPr/>
          </p:nvSpPr>
          <p:spPr>
            <a:xfrm>
              <a:off x="2137350" y="2992250"/>
              <a:ext cx="13866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G</a:t>
              </a:r>
              <a:r>
                <a:rPr lang="en" sz="1000">
                  <a:latin typeface="Josefin Sans"/>
                  <a:ea typeface="Josefin Sans"/>
                  <a:cs typeface="Josefin Sans"/>
                  <a:sym typeface="Josefin Sans"/>
                </a:rPr>
                <a:t>CAAT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C</a:t>
              </a:r>
              <a:r>
                <a:rPr lang="en" sz="1000">
                  <a:solidFill>
                    <a:srgbClr val="990000"/>
                  </a:solidFill>
                  <a:latin typeface="Josefin Sans"/>
                  <a:ea typeface="Josefin Sans"/>
                  <a:cs typeface="Josefin Sans"/>
                  <a:sym typeface="Josefin Sans"/>
                </a:rPr>
                <a:t>GTTA</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cxnSp>
        <p:nvCxnSpPr>
          <p:cNvPr id="605" name="Google Shape;605;p60"/>
          <p:cNvCxnSpPr/>
          <p:nvPr/>
        </p:nvCxnSpPr>
        <p:spPr>
          <a:xfrm>
            <a:off x="4011713" y="4599700"/>
            <a:ext cx="1105500" cy="7500"/>
          </a:xfrm>
          <a:prstGeom prst="straightConnector1">
            <a:avLst/>
          </a:prstGeom>
          <a:noFill/>
          <a:ln cap="flat" cmpd="sng" w="9525">
            <a:solidFill>
              <a:schemeClr val="dk2"/>
            </a:solidFill>
            <a:prstDash val="solid"/>
            <a:round/>
            <a:headEnd len="med" w="med" type="none"/>
            <a:tailEnd len="med" w="med" type="triangle"/>
          </a:ln>
        </p:spPr>
      </p:cxnSp>
      <p:sp>
        <p:nvSpPr>
          <p:cNvPr id="606" name="Google Shape;606;p60"/>
          <p:cNvSpPr txBox="1"/>
          <p:nvPr/>
        </p:nvSpPr>
        <p:spPr>
          <a:xfrm>
            <a:off x="4068900" y="4090500"/>
            <a:ext cx="991200" cy="430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BsaI Digestion</a:t>
            </a:r>
            <a:endParaRPr b="1" sz="1000">
              <a:latin typeface="Josefin Sans"/>
              <a:ea typeface="Josefin Sans"/>
              <a:cs typeface="Josefin Sans"/>
              <a:sym typeface="Josefin Sans"/>
            </a:endParaRPr>
          </a:p>
        </p:txBody>
      </p:sp>
      <p:grpSp>
        <p:nvGrpSpPr>
          <p:cNvPr id="607" name="Google Shape;607;p60"/>
          <p:cNvGrpSpPr/>
          <p:nvPr/>
        </p:nvGrpSpPr>
        <p:grpSpPr>
          <a:xfrm>
            <a:off x="5220000" y="3515692"/>
            <a:ext cx="3249300" cy="1350408"/>
            <a:chOff x="5220000" y="3703392"/>
            <a:chExt cx="3249300" cy="1350408"/>
          </a:xfrm>
        </p:grpSpPr>
        <p:sp>
          <p:nvSpPr>
            <p:cNvPr id="608" name="Google Shape;608;p60"/>
            <p:cNvSpPr/>
            <p:nvPr/>
          </p:nvSpPr>
          <p:spPr>
            <a:xfrm>
              <a:off x="5220000" y="3984000"/>
              <a:ext cx="3249300" cy="1069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VECTOR</a:t>
              </a:r>
              <a:endParaRPr>
                <a:latin typeface="Josefin Sans"/>
                <a:ea typeface="Josefin Sans"/>
                <a:cs typeface="Josefin Sans"/>
                <a:sym typeface="Josefin Sans"/>
              </a:endParaRPr>
            </a:p>
          </p:txBody>
        </p:sp>
        <p:sp>
          <p:nvSpPr>
            <p:cNvPr id="609" name="Google Shape;609;p60"/>
            <p:cNvSpPr/>
            <p:nvPr/>
          </p:nvSpPr>
          <p:spPr>
            <a:xfrm>
              <a:off x="5535425" y="3703392"/>
              <a:ext cx="1386600" cy="52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endParaRPr sz="1000">
                <a:latin typeface="Josefin Sans"/>
                <a:ea typeface="Josefin Sans"/>
                <a:cs typeface="Josefin Sans"/>
                <a:sym typeface="Josefin Sans"/>
              </a:endParaRPr>
            </a:p>
          </p:txBody>
        </p:sp>
        <p:sp>
          <p:nvSpPr>
            <p:cNvPr id="610" name="Google Shape;610;p60"/>
            <p:cNvSpPr/>
            <p:nvPr/>
          </p:nvSpPr>
          <p:spPr>
            <a:xfrm>
              <a:off x="6743825" y="3703392"/>
              <a:ext cx="1386600" cy="52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CAAT 3’</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5’</a:t>
              </a:r>
              <a:endParaRPr sz="1000">
                <a:latin typeface="Josefin Sans"/>
                <a:ea typeface="Josefin Sans"/>
                <a:cs typeface="Josefin Sans"/>
                <a:sym typeface="Josefin Sans"/>
              </a:endParaRPr>
            </a:p>
          </p:txBody>
        </p:sp>
      </p:grpSp>
      <p:cxnSp>
        <p:nvCxnSpPr>
          <p:cNvPr id="611" name="Google Shape;611;p60"/>
          <p:cNvCxnSpPr/>
          <p:nvPr/>
        </p:nvCxnSpPr>
        <p:spPr>
          <a:xfrm flipH="1" rot="10800000">
            <a:off x="273275" y="2934075"/>
            <a:ext cx="8582400" cy="7500"/>
          </a:xfrm>
          <a:prstGeom prst="straightConnector1">
            <a:avLst/>
          </a:prstGeom>
          <a:noFill/>
          <a:ln cap="flat" cmpd="sng" w="19050">
            <a:solidFill>
              <a:srgbClr val="CCCCCC"/>
            </a:solidFill>
            <a:prstDash val="dash"/>
            <a:round/>
            <a:headEnd len="med" w="med" type="none"/>
            <a:tailEnd len="med" w="med" type="none"/>
          </a:ln>
        </p:spPr>
      </p:cxnSp>
      <p:sp>
        <p:nvSpPr>
          <p:cNvPr id="612" name="Google Shape;612;p60"/>
          <p:cNvSpPr/>
          <p:nvPr/>
        </p:nvSpPr>
        <p:spPr>
          <a:xfrm>
            <a:off x="1949588" y="825450"/>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613" name="Google Shape;613;p60"/>
          <p:cNvSpPr/>
          <p:nvPr/>
        </p:nvSpPr>
        <p:spPr>
          <a:xfrm>
            <a:off x="6111613" y="825450"/>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614" name="Google Shape;614;p60"/>
          <p:cNvSpPr/>
          <p:nvPr/>
        </p:nvSpPr>
        <p:spPr>
          <a:xfrm>
            <a:off x="562988" y="6781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r>
              <a:rPr lang="en" sz="1000">
                <a:latin typeface="Josefin Sans"/>
                <a:ea typeface="Josefin Sans"/>
                <a:cs typeface="Josefin Sans"/>
                <a:sym typeface="Josefin Sans"/>
              </a:rPr>
              <a:t>AGCT</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TCGA</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615" name="Google Shape;615;p60"/>
          <p:cNvSpPr/>
          <p:nvPr/>
        </p:nvSpPr>
        <p:spPr>
          <a:xfrm>
            <a:off x="2979788" y="6781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AGCT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TCGA</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616" name="Google Shape;616;p60"/>
          <p:cNvSpPr/>
          <p:nvPr/>
        </p:nvSpPr>
        <p:spPr>
          <a:xfrm>
            <a:off x="7141813" y="678138"/>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solidFill>
                  <a:srgbClr val="980000"/>
                </a:solidFill>
                <a:latin typeface="Josefin Sans"/>
                <a:ea typeface="Josefin Sans"/>
                <a:cs typeface="Josefin Sans"/>
                <a:sym typeface="Josefin Sans"/>
              </a:rPr>
              <a:t>CAAT</a:t>
            </a:r>
            <a:r>
              <a:rPr lang="en" sz="1000">
                <a:solidFill>
                  <a:srgbClr val="F1C232"/>
                </a:solidFill>
                <a:latin typeface="Josefin Sans"/>
                <a:ea typeface="Josefin Sans"/>
                <a:cs typeface="Josefin Sans"/>
                <a:sym typeface="Josefin Sans"/>
              </a:rPr>
              <a:t>T</a:t>
            </a:r>
            <a:r>
              <a:rPr lang="en" sz="1000">
                <a:highlight>
                  <a:srgbClr val="D9D9D9"/>
                </a:highlight>
                <a:latin typeface="Josefin Sans"/>
                <a:ea typeface="Josefin Sans"/>
                <a:cs typeface="Josefin Sans"/>
                <a:sym typeface="Josefin Sans"/>
              </a:rPr>
              <a:t>GAGACC</a:t>
            </a:r>
            <a:r>
              <a:rPr lang="en" sz="1000">
                <a:latin typeface="Josefin Sans"/>
                <a:ea typeface="Josefin Sans"/>
                <a:cs typeface="Josefin Sans"/>
                <a:sym typeface="Josefin Sans"/>
              </a:rPr>
              <a: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GTTA</a:t>
            </a:r>
            <a:r>
              <a:rPr lang="en" sz="1000">
                <a:solidFill>
                  <a:srgbClr val="F1C232"/>
                </a:solidFill>
                <a:latin typeface="Josefin Sans"/>
                <a:ea typeface="Josefin Sans"/>
                <a:cs typeface="Josefin Sans"/>
                <a:sym typeface="Josefin Sans"/>
              </a:rPr>
              <a:t>A</a:t>
            </a:r>
            <a:r>
              <a:rPr lang="en" sz="1000">
                <a:highlight>
                  <a:srgbClr val="D9D9D9"/>
                </a:highlight>
                <a:latin typeface="Josefin Sans"/>
                <a:ea typeface="Josefin Sans"/>
                <a:cs typeface="Josefin Sans"/>
                <a:sym typeface="Josefin Sans"/>
              </a:rPr>
              <a:t>CTCTGG</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sp>
        <p:nvSpPr>
          <p:cNvPr id="617" name="Google Shape;617;p60"/>
          <p:cNvSpPr/>
          <p:nvPr/>
        </p:nvSpPr>
        <p:spPr>
          <a:xfrm>
            <a:off x="4725013" y="678150"/>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 </a:t>
            </a:r>
            <a:r>
              <a:rPr lang="en" sz="1000">
                <a:highlight>
                  <a:srgbClr val="D9D9D9"/>
                </a:highlight>
                <a:latin typeface="Josefin Sans"/>
                <a:ea typeface="Josefin Sans"/>
                <a:cs typeface="Josefin Sans"/>
                <a:sym typeface="Josefin Sans"/>
              </a:rPr>
              <a:t>GGTCTC</a:t>
            </a:r>
            <a:r>
              <a:rPr lang="en" sz="1000">
                <a:solidFill>
                  <a:srgbClr val="F1C232"/>
                </a:solidFill>
                <a:latin typeface="Josefin Sans"/>
                <a:ea typeface="Josefin Sans"/>
                <a:cs typeface="Josefin Sans"/>
                <a:sym typeface="Josefin Sans"/>
              </a:rPr>
              <a:t>A</a:t>
            </a:r>
            <a:r>
              <a:rPr lang="en" sz="1000">
                <a:latin typeface="Josefin Sans"/>
                <a:ea typeface="Josefin Sans"/>
                <a:cs typeface="Josefin Sans"/>
                <a:sym typeface="Josefin Sans"/>
              </a:rPr>
              <a:t>AGCT 3’</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a:t>
            </a:r>
            <a:r>
              <a:rPr lang="en" sz="1000">
                <a:highlight>
                  <a:srgbClr val="D9D9D9"/>
                </a:highlight>
                <a:latin typeface="Josefin Sans"/>
                <a:ea typeface="Josefin Sans"/>
                <a:cs typeface="Josefin Sans"/>
                <a:sym typeface="Josefin Sans"/>
              </a:rPr>
              <a:t>CCAGAG</a:t>
            </a:r>
            <a:r>
              <a:rPr lang="en" sz="1000">
                <a:solidFill>
                  <a:srgbClr val="F1C232"/>
                </a:solidFill>
                <a:latin typeface="Josefin Sans"/>
                <a:ea typeface="Josefin Sans"/>
                <a:cs typeface="Josefin Sans"/>
                <a:sym typeface="Josefin Sans"/>
              </a:rPr>
              <a:t>T</a:t>
            </a:r>
            <a:r>
              <a:rPr lang="en" sz="1000">
                <a:solidFill>
                  <a:srgbClr val="980000"/>
                </a:solidFill>
                <a:latin typeface="Josefin Sans"/>
                <a:ea typeface="Josefin Sans"/>
                <a:cs typeface="Josefin Sans"/>
                <a:sym typeface="Josefin Sans"/>
              </a:rPr>
              <a:t>TCGA</a:t>
            </a:r>
            <a:r>
              <a:rPr lang="en" sz="1000">
                <a:latin typeface="Josefin Sans"/>
                <a:ea typeface="Josefin Sans"/>
                <a:cs typeface="Josefin Sans"/>
                <a:sym typeface="Josefin Sans"/>
              </a:rPr>
              <a:t> 5’</a:t>
            </a:r>
            <a:endParaRPr sz="1000">
              <a:latin typeface="Josefin Sans"/>
              <a:ea typeface="Josefin Sans"/>
              <a:cs typeface="Josefin Sans"/>
              <a:sym typeface="Josefin Sans"/>
            </a:endParaRPr>
          </a:p>
        </p:txBody>
      </p:sp>
      <p:grpSp>
        <p:nvGrpSpPr>
          <p:cNvPr id="618" name="Google Shape;618;p60"/>
          <p:cNvGrpSpPr/>
          <p:nvPr/>
        </p:nvGrpSpPr>
        <p:grpSpPr>
          <a:xfrm>
            <a:off x="2350488" y="1991538"/>
            <a:ext cx="3132475" cy="633013"/>
            <a:chOff x="1260200" y="1709063"/>
            <a:chExt cx="3132475" cy="633013"/>
          </a:xfrm>
        </p:grpSpPr>
        <p:sp>
          <p:nvSpPr>
            <p:cNvPr id="619" name="Google Shape;619;p60"/>
            <p:cNvSpPr/>
            <p:nvPr/>
          </p:nvSpPr>
          <p:spPr>
            <a:xfrm>
              <a:off x="1975875" y="1856375"/>
              <a:ext cx="1030200" cy="3384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1</a:t>
              </a:r>
              <a:endParaRPr sz="1000">
                <a:latin typeface="Josefin Sans"/>
                <a:ea typeface="Josefin Sans"/>
                <a:cs typeface="Josefin Sans"/>
                <a:sym typeface="Josefin Sans"/>
              </a:endParaRPr>
            </a:p>
          </p:txBody>
        </p:sp>
        <p:sp>
          <p:nvSpPr>
            <p:cNvPr id="620" name="Google Shape;620;p60"/>
            <p:cNvSpPr/>
            <p:nvPr/>
          </p:nvSpPr>
          <p:spPr>
            <a:xfrm>
              <a:off x="1260200" y="1709075"/>
              <a:ext cx="715800" cy="633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AGCT</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a:t>
              </a:r>
              <a:endParaRPr sz="1000">
                <a:latin typeface="Josefin Sans"/>
                <a:ea typeface="Josefin Sans"/>
                <a:cs typeface="Josefin Sans"/>
                <a:sym typeface="Josefin Sans"/>
              </a:endParaRPr>
            </a:p>
          </p:txBody>
        </p:sp>
        <p:sp>
          <p:nvSpPr>
            <p:cNvPr id="621" name="Google Shape;621;p60"/>
            <p:cNvSpPr/>
            <p:nvPr/>
          </p:nvSpPr>
          <p:spPr>
            <a:xfrm>
              <a:off x="3006075" y="1709063"/>
              <a:ext cx="13866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TCGA</a:t>
              </a:r>
              <a:endParaRPr sz="1000">
                <a:latin typeface="Josefin Sans"/>
                <a:ea typeface="Josefin Sans"/>
                <a:cs typeface="Josefin Sans"/>
                <a:sym typeface="Josefin Sans"/>
              </a:endParaRPr>
            </a:p>
          </p:txBody>
        </p:sp>
      </p:grpSp>
      <p:grpSp>
        <p:nvGrpSpPr>
          <p:cNvPr id="622" name="Google Shape;622;p60"/>
          <p:cNvGrpSpPr/>
          <p:nvPr/>
        </p:nvGrpSpPr>
        <p:grpSpPr>
          <a:xfrm>
            <a:off x="3233313" y="1991550"/>
            <a:ext cx="2930105" cy="633000"/>
            <a:chOff x="4751300" y="1709075"/>
            <a:chExt cx="2930105" cy="633000"/>
          </a:xfrm>
        </p:grpSpPr>
        <p:sp>
          <p:nvSpPr>
            <p:cNvPr id="623" name="Google Shape;623;p60"/>
            <p:cNvSpPr/>
            <p:nvPr/>
          </p:nvSpPr>
          <p:spPr>
            <a:xfrm>
              <a:off x="6137900" y="1856375"/>
              <a:ext cx="1030200" cy="3384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Insert 2</a:t>
              </a:r>
              <a:endParaRPr sz="1000">
                <a:latin typeface="Josefin Sans"/>
                <a:ea typeface="Josefin Sans"/>
                <a:cs typeface="Josefin Sans"/>
                <a:sym typeface="Josefin Sans"/>
              </a:endParaRPr>
            </a:p>
          </p:txBody>
        </p:sp>
        <p:sp>
          <p:nvSpPr>
            <p:cNvPr id="624" name="Google Shape;624;p60"/>
            <p:cNvSpPr/>
            <p:nvPr/>
          </p:nvSpPr>
          <p:spPr>
            <a:xfrm>
              <a:off x="7168105" y="1709075"/>
              <a:ext cx="513300" cy="6330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GTTA</a:t>
              </a:r>
              <a:endParaRPr sz="1000">
                <a:latin typeface="Josefin Sans"/>
                <a:ea typeface="Josefin Sans"/>
                <a:cs typeface="Josefin Sans"/>
                <a:sym typeface="Josefin Sans"/>
              </a:endParaRPr>
            </a:p>
          </p:txBody>
        </p:sp>
        <p:sp>
          <p:nvSpPr>
            <p:cNvPr id="625" name="Google Shape;625;p60"/>
            <p:cNvSpPr/>
            <p:nvPr/>
          </p:nvSpPr>
          <p:spPr>
            <a:xfrm>
              <a:off x="4751300" y="1709075"/>
              <a:ext cx="1386600" cy="6330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AGCT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grpSp>
      <p:sp>
        <p:nvSpPr>
          <p:cNvPr id="626" name="Google Shape;626;p60"/>
          <p:cNvSpPr txBox="1"/>
          <p:nvPr/>
        </p:nvSpPr>
        <p:spPr>
          <a:xfrm>
            <a:off x="4493688" y="1396800"/>
            <a:ext cx="1574100" cy="509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BsaI Digestion and Ligation</a:t>
            </a:r>
            <a:endParaRPr b="1" sz="1000">
              <a:latin typeface="Josefin Sans"/>
              <a:ea typeface="Josefin Sans"/>
              <a:cs typeface="Josefin Sans"/>
              <a:sym typeface="Josefin Sans"/>
            </a:endParaRPr>
          </a:p>
        </p:txBody>
      </p:sp>
      <p:cxnSp>
        <p:nvCxnSpPr>
          <p:cNvPr id="627" name="Google Shape;627;p60"/>
          <p:cNvCxnSpPr/>
          <p:nvPr/>
        </p:nvCxnSpPr>
        <p:spPr>
          <a:xfrm>
            <a:off x="4366388" y="1280900"/>
            <a:ext cx="0" cy="660900"/>
          </a:xfrm>
          <a:prstGeom prst="straightConnector1">
            <a:avLst/>
          </a:prstGeom>
          <a:noFill/>
          <a:ln cap="flat" cmpd="sng" w="9525">
            <a:solidFill>
              <a:schemeClr val="dk2"/>
            </a:solidFill>
            <a:prstDash val="solid"/>
            <a:round/>
            <a:headEnd len="med" w="med" type="none"/>
            <a:tailEnd len="med" w="med" type="triangle"/>
          </a:ln>
        </p:spPr>
      </p:cxnSp>
      <p:sp>
        <p:nvSpPr>
          <p:cNvPr id="628" name="Google Shape;628;p60"/>
          <p:cNvSpPr txBox="1"/>
          <p:nvPr/>
        </p:nvSpPr>
        <p:spPr>
          <a:xfrm>
            <a:off x="5749650" y="2621325"/>
            <a:ext cx="2190000" cy="6330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solidFill>
                  <a:srgbClr val="0000FF"/>
                </a:solidFill>
                <a:latin typeface="Josefin Sans"/>
                <a:ea typeface="Josefin Sans"/>
                <a:cs typeface="Josefin Sans"/>
                <a:sym typeface="Josefin Sans"/>
              </a:rPr>
              <a:t>The combined insert 1+2 would move into the vector with the complementary overhangs</a:t>
            </a:r>
            <a:endParaRPr sz="1000">
              <a:solidFill>
                <a:srgbClr val="0000FF"/>
              </a:solidFill>
              <a:latin typeface="Josefin Sans"/>
              <a:ea typeface="Josefin Sans"/>
              <a:cs typeface="Josefin Sans"/>
              <a:sym typeface="Josefin Sans"/>
            </a:endParaRPr>
          </a:p>
        </p:txBody>
      </p:sp>
      <p:sp>
        <p:nvSpPr>
          <p:cNvPr id="629" name="Google Shape;629;p60"/>
          <p:cNvSpPr txBox="1"/>
          <p:nvPr/>
        </p:nvSpPr>
        <p:spPr>
          <a:xfrm>
            <a:off x="161300" y="2087025"/>
            <a:ext cx="2190000" cy="10587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There’s no problems with this, you just have to design your overhangs properly!</a:t>
            </a:r>
            <a:endParaRPr>
              <a:latin typeface="Josefin Sans"/>
              <a:ea typeface="Josefin Sans"/>
              <a:cs typeface="Josefin Sans"/>
              <a:sym typeface="Josefin Sans"/>
            </a:endParaRPr>
          </a:p>
        </p:txBody>
      </p:sp>
      <p:cxnSp>
        <p:nvCxnSpPr>
          <p:cNvPr id="630" name="Google Shape;630;p60"/>
          <p:cNvCxnSpPr/>
          <p:nvPr/>
        </p:nvCxnSpPr>
        <p:spPr>
          <a:xfrm>
            <a:off x="4571575" y="2570075"/>
            <a:ext cx="2102400" cy="10587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7"/>
                                        </p:tgtEl>
                                        <p:attrNameLst>
                                          <p:attrName>style.visibility</p:attrName>
                                        </p:attrNameLst>
                                      </p:cBhvr>
                                      <p:to>
                                        <p:strVal val="visible"/>
                                      </p:to>
                                    </p:set>
                                    <p:animEffect filter="fade" transition="in">
                                      <p:cBhvr>
                                        <p:cTn dur="1000"/>
                                        <p:tgtEl>
                                          <p:spTgt spid="607"/>
                                        </p:tgtEl>
                                      </p:cBhvr>
                                    </p:animEffect>
                                  </p:childTnLst>
                                </p:cTn>
                              </p:par>
                              <p:par>
                                <p:cTn fill="hold" nodeType="withEffect" presetClass="entr" presetID="10" presetSubtype="0">
                                  <p:stCondLst>
                                    <p:cond delay="0"/>
                                  </p:stCondLst>
                                  <p:childTnLst>
                                    <p:set>
                                      <p:cBhvr>
                                        <p:cTn dur="1" fill="hold">
                                          <p:stCondLst>
                                            <p:cond delay="0"/>
                                          </p:stCondLst>
                                        </p:cTn>
                                        <p:tgtEl>
                                          <p:spTgt spid="618"/>
                                        </p:tgtEl>
                                        <p:attrNameLst>
                                          <p:attrName>style.visibility</p:attrName>
                                        </p:attrNameLst>
                                      </p:cBhvr>
                                      <p:to>
                                        <p:strVal val="visible"/>
                                      </p:to>
                                    </p:set>
                                    <p:animEffect filter="fade" transition="in">
                                      <p:cBhvr>
                                        <p:cTn dur="1000"/>
                                        <p:tgtEl>
                                          <p:spTgt spid="618"/>
                                        </p:tgtEl>
                                      </p:cBhvr>
                                    </p:animEffect>
                                  </p:childTnLst>
                                </p:cTn>
                              </p:par>
                              <p:par>
                                <p:cTn fill="hold" nodeType="withEffect" presetClass="entr" presetID="10" presetSubtype="0">
                                  <p:stCondLst>
                                    <p:cond delay="0"/>
                                  </p:stCondLst>
                                  <p:childTnLst>
                                    <p:set>
                                      <p:cBhvr>
                                        <p:cTn dur="1" fill="hold">
                                          <p:stCondLst>
                                            <p:cond delay="0"/>
                                          </p:stCondLst>
                                        </p:cTn>
                                        <p:tgtEl>
                                          <p:spTgt spid="622"/>
                                        </p:tgtEl>
                                        <p:attrNameLst>
                                          <p:attrName>style.visibility</p:attrName>
                                        </p:attrNameLst>
                                      </p:cBhvr>
                                      <p:to>
                                        <p:strVal val="visible"/>
                                      </p:to>
                                    </p:set>
                                    <p:animEffect filter="fade" transition="in">
                                      <p:cBhvr>
                                        <p:cTn dur="1000"/>
                                        <p:tgtEl>
                                          <p:spTgt spid="622"/>
                                        </p:tgtEl>
                                      </p:cBhvr>
                                    </p:animEffect>
                                  </p:childTnLst>
                                </p:cTn>
                              </p:par>
                              <p:par>
                                <p:cTn fill="hold" nodeType="withEffect" presetClass="entr" presetID="10" presetSubtype="0">
                                  <p:stCondLst>
                                    <p:cond delay="0"/>
                                  </p:stCondLst>
                                  <p:childTnLst>
                                    <p:set>
                                      <p:cBhvr>
                                        <p:cTn dur="1" fill="hold">
                                          <p:stCondLst>
                                            <p:cond delay="0"/>
                                          </p:stCondLst>
                                        </p:cTn>
                                        <p:tgtEl>
                                          <p:spTgt spid="626"/>
                                        </p:tgtEl>
                                        <p:attrNameLst>
                                          <p:attrName>style.visibility</p:attrName>
                                        </p:attrNameLst>
                                      </p:cBhvr>
                                      <p:to>
                                        <p:strVal val="visible"/>
                                      </p:to>
                                    </p:set>
                                    <p:animEffect filter="fade" transition="in">
                                      <p:cBhvr>
                                        <p:cTn dur="1000"/>
                                        <p:tgtEl>
                                          <p:spTgt spid="626"/>
                                        </p:tgtEl>
                                      </p:cBhvr>
                                    </p:animEffect>
                                  </p:childTnLst>
                                </p:cTn>
                              </p:par>
                              <p:par>
                                <p:cTn fill="hold" nodeType="withEffect" presetClass="entr" presetID="10" presetSubtype="0">
                                  <p:stCondLst>
                                    <p:cond delay="0"/>
                                  </p:stCondLst>
                                  <p:childTnLst>
                                    <p:set>
                                      <p:cBhvr>
                                        <p:cTn dur="1" fill="hold">
                                          <p:stCondLst>
                                            <p:cond delay="0"/>
                                          </p:stCondLst>
                                        </p:cTn>
                                        <p:tgtEl>
                                          <p:spTgt spid="627"/>
                                        </p:tgtEl>
                                        <p:attrNameLst>
                                          <p:attrName>style.visibility</p:attrName>
                                        </p:attrNameLst>
                                      </p:cBhvr>
                                      <p:to>
                                        <p:strVal val="visible"/>
                                      </p:to>
                                    </p:set>
                                    <p:animEffect filter="fade" transition="in">
                                      <p:cBhvr>
                                        <p:cTn dur="1000"/>
                                        <p:tgtEl>
                                          <p:spTgt spid="627"/>
                                        </p:tgtEl>
                                      </p:cBhvr>
                                    </p:animEffect>
                                  </p:childTnLst>
                                </p:cTn>
                              </p:par>
                              <p:par>
                                <p:cTn fill="hold" nodeType="withEffect" presetClass="entr" presetID="10" presetSubtype="0">
                                  <p:stCondLst>
                                    <p:cond delay="0"/>
                                  </p:stCondLst>
                                  <p:childTnLst>
                                    <p:set>
                                      <p:cBhvr>
                                        <p:cTn dur="1" fill="hold">
                                          <p:stCondLst>
                                            <p:cond delay="0"/>
                                          </p:stCondLst>
                                        </p:cTn>
                                        <p:tgtEl>
                                          <p:spTgt spid="629"/>
                                        </p:tgtEl>
                                        <p:attrNameLst>
                                          <p:attrName>style.visibility</p:attrName>
                                        </p:attrNameLst>
                                      </p:cBhvr>
                                      <p:to>
                                        <p:strVal val="visible"/>
                                      </p:to>
                                    </p:set>
                                    <p:animEffect filter="fade" transition="in">
                                      <p:cBhvr>
                                        <p:cTn dur="1000"/>
                                        <p:tgtEl>
                                          <p:spTgt spid="629"/>
                                        </p:tgtEl>
                                      </p:cBhvr>
                                    </p:animEffect>
                                  </p:childTnLst>
                                </p:cTn>
                              </p:par>
                              <p:par>
                                <p:cTn fill="hold" nodeType="withEffect" presetClass="entr" presetID="10" presetSubtype="0">
                                  <p:stCondLst>
                                    <p:cond delay="0"/>
                                  </p:stCondLst>
                                  <p:childTnLst>
                                    <p:set>
                                      <p:cBhvr>
                                        <p:cTn dur="1" fill="hold">
                                          <p:stCondLst>
                                            <p:cond delay="0"/>
                                          </p:stCondLst>
                                        </p:cTn>
                                        <p:tgtEl>
                                          <p:spTgt spid="606"/>
                                        </p:tgtEl>
                                        <p:attrNameLst>
                                          <p:attrName>style.visibility</p:attrName>
                                        </p:attrNameLst>
                                      </p:cBhvr>
                                      <p:to>
                                        <p:strVal val="visible"/>
                                      </p:to>
                                    </p:set>
                                    <p:animEffect filter="fade" transition="in">
                                      <p:cBhvr>
                                        <p:cTn dur="1000"/>
                                        <p:tgtEl>
                                          <p:spTgt spid="606"/>
                                        </p:tgtEl>
                                      </p:cBhvr>
                                    </p:animEffect>
                                  </p:childTnLst>
                                </p:cTn>
                              </p:par>
                              <p:par>
                                <p:cTn fill="hold" nodeType="withEffect" presetClass="entr" presetID="10" presetSubtype="0">
                                  <p:stCondLst>
                                    <p:cond delay="0"/>
                                  </p:stCondLst>
                                  <p:childTnLst>
                                    <p:set>
                                      <p:cBhvr>
                                        <p:cTn dur="1" fill="hold">
                                          <p:stCondLst>
                                            <p:cond delay="0"/>
                                          </p:stCondLst>
                                        </p:cTn>
                                        <p:tgtEl>
                                          <p:spTgt spid="605"/>
                                        </p:tgtEl>
                                        <p:attrNameLst>
                                          <p:attrName>style.visibility</p:attrName>
                                        </p:attrNameLst>
                                      </p:cBhvr>
                                      <p:to>
                                        <p:strVal val="visible"/>
                                      </p:to>
                                    </p:set>
                                    <p:animEffect filter="fade" transition="in">
                                      <p:cBhvr>
                                        <p:cTn dur="1000"/>
                                        <p:tgtEl>
                                          <p:spTgt spid="60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30"/>
                                        </p:tgtEl>
                                        <p:attrNameLst>
                                          <p:attrName>style.visibility</p:attrName>
                                        </p:attrNameLst>
                                      </p:cBhvr>
                                      <p:to>
                                        <p:strVal val="visible"/>
                                      </p:to>
                                    </p:set>
                                    <p:animEffect filter="fade" transition="in">
                                      <p:cBhvr>
                                        <p:cTn dur="1000"/>
                                        <p:tgtEl>
                                          <p:spTgt spid="630"/>
                                        </p:tgtEl>
                                      </p:cBhvr>
                                    </p:animEffect>
                                  </p:childTnLst>
                                </p:cTn>
                              </p:par>
                              <p:par>
                                <p:cTn fill="hold" nodeType="withEffect" presetClass="entr" presetID="10" presetSubtype="0">
                                  <p:stCondLst>
                                    <p:cond delay="0"/>
                                  </p:stCondLst>
                                  <p:childTnLst>
                                    <p:set>
                                      <p:cBhvr>
                                        <p:cTn dur="1" fill="hold">
                                          <p:stCondLst>
                                            <p:cond delay="0"/>
                                          </p:stCondLst>
                                        </p:cTn>
                                        <p:tgtEl>
                                          <p:spTgt spid="628"/>
                                        </p:tgtEl>
                                        <p:attrNameLst>
                                          <p:attrName>style.visibility</p:attrName>
                                        </p:attrNameLst>
                                      </p:cBhvr>
                                      <p:to>
                                        <p:strVal val="visible"/>
                                      </p:to>
                                    </p:set>
                                    <p:animEffect filter="fade" transition="in">
                                      <p:cBhvr>
                                        <p:cTn dur="1000"/>
                                        <p:tgtEl>
                                          <p:spTgt spid="6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4" name="Shape 634"/>
        <p:cNvGrpSpPr/>
        <p:nvPr/>
      </p:nvGrpSpPr>
      <p:grpSpPr>
        <a:xfrm>
          <a:off x="0" y="0"/>
          <a:ext cx="0" cy="0"/>
          <a:chOff x="0" y="0"/>
          <a:chExt cx="0" cy="0"/>
        </a:xfrm>
      </p:grpSpPr>
      <p:sp>
        <p:nvSpPr>
          <p:cNvPr id="635" name="Google Shape;635;p61"/>
          <p:cNvSpPr txBox="1"/>
          <p:nvPr/>
        </p:nvSpPr>
        <p:spPr>
          <a:xfrm>
            <a:off x="238000" y="1197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Current State of pSB1C3</a:t>
            </a:r>
            <a:endParaRPr sz="3000">
              <a:solidFill>
                <a:srgbClr val="00A1B2"/>
              </a:solidFill>
              <a:latin typeface="Josefin Sans"/>
              <a:ea typeface="Josefin Sans"/>
              <a:cs typeface="Josefin Sans"/>
              <a:sym typeface="Josefin Sans"/>
            </a:endParaRPr>
          </a:p>
        </p:txBody>
      </p:sp>
      <p:sp>
        <p:nvSpPr>
          <p:cNvPr id="636" name="Google Shape;636;p61"/>
          <p:cNvSpPr/>
          <p:nvPr/>
        </p:nvSpPr>
        <p:spPr>
          <a:xfrm>
            <a:off x="238000" y="2429075"/>
            <a:ext cx="4467600" cy="1950600"/>
          </a:xfrm>
          <a:prstGeom prst="roundRect">
            <a:avLst>
              <a:gd fmla="val 16667" name="adj"/>
            </a:avLst>
          </a:prstGeom>
          <a:no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b="1" lang="en">
                <a:latin typeface="Josefin Sans"/>
                <a:ea typeface="Josefin Sans"/>
                <a:cs typeface="Josefin Sans"/>
                <a:sym typeface="Josefin Sans"/>
              </a:rPr>
              <a:t>pSB1C3</a:t>
            </a:r>
            <a:endParaRPr b="1">
              <a:latin typeface="Josefin Sans"/>
              <a:ea typeface="Josefin Sans"/>
              <a:cs typeface="Josefin Sans"/>
              <a:sym typeface="Josefin Sans"/>
            </a:endParaRPr>
          </a:p>
        </p:txBody>
      </p:sp>
      <p:sp>
        <p:nvSpPr>
          <p:cNvPr id="637" name="Google Shape;637;p61"/>
          <p:cNvSpPr/>
          <p:nvPr/>
        </p:nvSpPr>
        <p:spPr>
          <a:xfrm>
            <a:off x="642475" y="2112575"/>
            <a:ext cx="13215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5’ GAATTC 3’</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3’ CTTAAG 5’ </a:t>
            </a:r>
            <a:endParaRPr>
              <a:latin typeface="Josefin Sans"/>
              <a:ea typeface="Josefin Sans"/>
              <a:cs typeface="Josefin Sans"/>
              <a:sym typeface="Josefin Sans"/>
            </a:endParaRPr>
          </a:p>
        </p:txBody>
      </p:sp>
      <p:sp>
        <p:nvSpPr>
          <p:cNvPr id="638" name="Google Shape;638;p61"/>
          <p:cNvSpPr/>
          <p:nvPr/>
        </p:nvSpPr>
        <p:spPr>
          <a:xfrm>
            <a:off x="1911450" y="2112575"/>
            <a:ext cx="2628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sp>
        <p:nvSpPr>
          <p:cNvPr id="639" name="Google Shape;639;p61"/>
          <p:cNvSpPr txBox="1"/>
          <p:nvPr/>
        </p:nvSpPr>
        <p:spPr>
          <a:xfrm>
            <a:off x="807625" y="3020575"/>
            <a:ext cx="991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BioBrick Prefix</a:t>
            </a:r>
            <a:endParaRPr sz="1000">
              <a:latin typeface="Josefin Sans"/>
              <a:ea typeface="Josefin Sans"/>
              <a:cs typeface="Josefin Sans"/>
              <a:sym typeface="Josefin Sans"/>
            </a:endParaRPr>
          </a:p>
        </p:txBody>
      </p:sp>
      <p:grpSp>
        <p:nvGrpSpPr>
          <p:cNvPr id="640" name="Google Shape;640;p61"/>
          <p:cNvGrpSpPr/>
          <p:nvPr/>
        </p:nvGrpSpPr>
        <p:grpSpPr>
          <a:xfrm>
            <a:off x="417211" y="2811675"/>
            <a:ext cx="1764532" cy="142800"/>
            <a:chOff x="1237675" y="2832750"/>
            <a:chExt cx="1629300" cy="142800"/>
          </a:xfrm>
        </p:grpSpPr>
        <p:cxnSp>
          <p:nvCxnSpPr>
            <p:cNvPr id="641" name="Google Shape;641;p61"/>
            <p:cNvCxnSpPr/>
            <p:nvPr/>
          </p:nvCxnSpPr>
          <p:spPr>
            <a:xfrm>
              <a:off x="1237675" y="2975550"/>
              <a:ext cx="1629300" cy="0"/>
            </a:xfrm>
            <a:prstGeom prst="straightConnector1">
              <a:avLst/>
            </a:prstGeom>
            <a:noFill/>
            <a:ln cap="flat" cmpd="sng" w="9525">
              <a:solidFill>
                <a:schemeClr val="dk2"/>
              </a:solidFill>
              <a:prstDash val="solid"/>
              <a:round/>
              <a:headEnd len="med" w="med" type="none"/>
              <a:tailEnd len="med" w="med" type="none"/>
            </a:ln>
          </p:spPr>
        </p:cxnSp>
        <p:cxnSp>
          <p:nvCxnSpPr>
            <p:cNvPr id="642" name="Google Shape;642;p61"/>
            <p:cNvCxnSpPr/>
            <p:nvPr/>
          </p:nvCxnSpPr>
          <p:spPr>
            <a:xfrm rot="10800000">
              <a:off x="1237675" y="2832750"/>
              <a:ext cx="0" cy="142800"/>
            </a:xfrm>
            <a:prstGeom prst="straightConnector1">
              <a:avLst/>
            </a:prstGeom>
            <a:noFill/>
            <a:ln cap="flat" cmpd="sng" w="9525">
              <a:solidFill>
                <a:schemeClr val="dk2"/>
              </a:solidFill>
              <a:prstDash val="solid"/>
              <a:round/>
              <a:headEnd len="med" w="med" type="none"/>
              <a:tailEnd len="med" w="med" type="none"/>
            </a:ln>
          </p:spPr>
        </p:cxnSp>
        <p:cxnSp>
          <p:nvCxnSpPr>
            <p:cNvPr id="643" name="Google Shape;643;p61"/>
            <p:cNvCxnSpPr/>
            <p:nvPr/>
          </p:nvCxnSpPr>
          <p:spPr>
            <a:xfrm rot="10800000">
              <a:off x="2866975" y="2832750"/>
              <a:ext cx="0" cy="142800"/>
            </a:xfrm>
            <a:prstGeom prst="straightConnector1">
              <a:avLst/>
            </a:prstGeom>
            <a:noFill/>
            <a:ln cap="flat" cmpd="sng" w="9525">
              <a:solidFill>
                <a:schemeClr val="dk2"/>
              </a:solidFill>
              <a:prstDash val="solid"/>
              <a:round/>
              <a:headEnd len="med" w="med" type="none"/>
              <a:tailEnd len="med" w="med" type="none"/>
            </a:ln>
          </p:spPr>
        </p:cxnSp>
      </p:grpSp>
      <p:sp>
        <p:nvSpPr>
          <p:cNvPr id="644" name="Google Shape;644;p61"/>
          <p:cNvSpPr/>
          <p:nvPr/>
        </p:nvSpPr>
        <p:spPr>
          <a:xfrm>
            <a:off x="417225" y="2112575"/>
            <a:ext cx="2253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cxnSp>
        <p:nvCxnSpPr>
          <p:cNvPr id="645" name="Google Shape;645;p61"/>
          <p:cNvCxnSpPr/>
          <p:nvPr/>
        </p:nvCxnSpPr>
        <p:spPr>
          <a:xfrm rot="10800000">
            <a:off x="1963975" y="1834175"/>
            <a:ext cx="0" cy="430800"/>
          </a:xfrm>
          <a:prstGeom prst="straightConnector1">
            <a:avLst/>
          </a:prstGeom>
          <a:noFill/>
          <a:ln cap="flat" cmpd="sng" w="9525">
            <a:solidFill>
              <a:schemeClr val="dk2"/>
            </a:solidFill>
            <a:prstDash val="solid"/>
            <a:round/>
            <a:headEnd len="med" w="med" type="none"/>
            <a:tailEnd len="med" w="med" type="none"/>
          </a:ln>
        </p:spPr>
      </p:cxnSp>
      <p:cxnSp>
        <p:nvCxnSpPr>
          <p:cNvPr id="646" name="Google Shape;646;p61"/>
          <p:cNvCxnSpPr/>
          <p:nvPr/>
        </p:nvCxnSpPr>
        <p:spPr>
          <a:xfrm rot="10800000">
            <a:off x="2131375" y="1834175"/>
            <a:ext cx="0" cy="430800"/>
          </a:xfrm>
          <a:prstGeom prst="straightConnector1">
            <a:avLst/>
          </a:prstGeom>
          <a:noFill/>
          <a:ln cap="flat" cmpd="sng" w="9525">
            <a:solidFill>
              <a:schemeClr val="dk2"/>
            </a:solidFill>
            <a:prstDash val="solid"/>
            <a:round/>
            <a:headEnd len="med" w="med" type="none"/>
            <a:tailEnd len="med" w="med" type="none"/>
          </a:ln>
        </p:spPr>
      </p:cxnSp>
      <p:sp>
        <p:nvSpPr>
          <p:cNvPr id="647" name="Google Shape;647;p61"/>
          <p:cNvSpPr txBox="1"/>
          <p:nvPr/>
        </p:nvSpPr>
        <p:spPr>
          <a:xfrm>
            <a:off x="1774025" y="15869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648" name="Google Shape;648;p61"/>
          <p:cNvSpPr txBox="1"/>
          <p:nvPr/>
        </p:nvSpPr>
        <p:spPr>
          <a:xfrm>
            <a:off x="2092625" y="15869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sp>
        <p:nvSpPr>
          <p:cNvPr id="649" name="Google Shape;649;p61"/>
          <p:cNvSpPr txBox="1"/>
          <p:nvPr/>
        </p:nvSpPr>
        <p:spPr>
          <a:xfrm>
            <a:off x="807638" y="1888175"/>
            <a:ext cx="991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EcoRI</a:t>
            </a:r>
            <a:endParaRPr b="1" sz="1000">
              <a:latin typeface="Josefin Sans"/>
              <a:ea typeface="Josefin Sans"/>
              <a:cs typeface="Josefin Sans"/>
              <a:sym typeface="Josefin Sans"/>
            </a:endParaRPr>
          </a:p>
        </p:txBody>
      </p:sp>
      <p:sp>
        <p:nvSpPr>
          <p:cNvPr id="650" name="Google Shape;650;p61"/>
          <p:cNvSpPr/>
          <p:nvPr/>
        </p:nvSpPr>
        <p:spPr>
          <a:xfrm>
            <a:off x="3001200" y="2112575"/>
            <a:ext cx="13215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5’ CTGCAG 3’</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3’ GACGTC 5’ </a:t>
            </a:r>
            <a:endParaRPr>
              <a:latin typeface="Josefin Sans"/>
              <a:ea typeface="Josefin Sans"/>
              <a:cs typeface="Josefin Sans"/>
              <a:sym typeface="Josefin Sans"/>
            </a:endParaRPr>
          </a:p>
        </p:txBody>
      </p:sp>
      <p:sp>
        <p:nvSpPr>
          <p:cNvPr id="651" name="Google Shape;651;p61"/>
          <p:cNvSpPr/>
          <p:nvPr/>
        </p:nvSpPr>
        <p:spPr>
          <a:xfrm>
            <a:off x="4287525" y="2112575"/>
            <a:ext cx="2253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sp>
        <p:nvSpPr>
          <p:cNvPr id="652" name="Google Shape;652;p61"/>
          <p:cNvSpPr/>
          <p:nvPr/>
        </p:nvSpPr>
        <p:spPr>
          <a:xfrm>
            <a:off x="2768538" y="2112575"/>
            <a:ext cx="2628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cxnSp>
        <p:nvCxnSpPr>
          <p:cNvPr id="653" name="Google Shape;653;p61"/>
          <p:cNvCxnSpPr/>
          <p:nvPr/>
        </p:nvCxnSpPr>
        <p:spPr>
          <a:xfrm rot="10800000">
            <a:off x="2821063" y="1834175"/>
            <a:ext cx="0" cy="430800"/>
          </a:xfrm>
          <a:prstGeom prst="straightConnector1">
            <a:avLst/>
          </a:prstGeom>
          <a:noFill/>
          <a:ln cap="flat" cmpd="sng" w="9525">
            <a:solidFill>
              <a:schemeClr val="dk2"/>
            </a:solidFill>
            <a:prstDash val="solid"/>
            <a:round/>
            <a:headEnd len="med" w="med" type="none"/>
            <a:tailEnd len="med" w="med" type="none"/>
          </a:ln>
        </p:spPr>
      </p:cxnSp>
      <p:cxnSp>
        <p:nvCxnSpPr>
          <p:cNvPr id="654" name="Google Shape;654;p61"/>
          <p:cNvCxnSpPr/>
          <p:nvPr/>
        </p:nvCxnSpPr>
        <p:spPr>
          <a:xfrm rot="10800000">
            <a:off x="2988463" y="1834175"/>
            <a:ext cx="0" cy="430800"/>
          </a:xfrm>
          <a:prstGeom prst="straightConnector1">
            <a:avLst/>
          </a:prstGeom>
          <a:noFill/>
          <a:ln cap="flat" cmpd="sng" w="9525">
            <a:solidFill>
              <a:schemeClr val="dk2"/>
            </a:solidFill>
            <a:prstDash val="solid"/>
            <a:round/>
            <a:headEnd len="med" w="med" type="none"/>
            <a:tailEnd len="med" w="med" type="none"/>
          </a:ln>
        </p:spPr>
      </p:cxnSp>
      <p:sp>
        <p:nvSpPr>
          <p:cNvPr id="655" name="Google Shape;655;p61"/>
          <p:cNvSpPr txBox="1"/>
          <p:nvPr/>
        </p:nvSpPr>
        <p:spPr>
          <a:xfrm>
            <a:off x="2631113" y="15869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sp>
        <p:nvSpPr>
          <p:cNvPr id="656" name="Google Shape;656;p61"/>
          <p:cNvSpPr txBox="1"/>
          <p:nvPr/>
        </p:nvSpPr>
        <p:spPr>
          <a:xfrm>
            <a:off x="2949713" y="15869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657" name="Google Shape;657;p61"/>
          <p:cNvSpPr txBox="1"/>
          <p:nvPr/>
        </p:nvSpPr>
        <p:spPr>
          <a:xfrm>
            <a:off x="3163825" y="1888175"/>
            <a:ext cx="991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PstI</a:t>
            </a:r>
            <a:endParaRPr b="1" sz="1000">
              <a:latin typeface="Josefin Sans"/>
              <a:ea typeface="Josefin Sans"/>
              <a:cs typeface="Josefin Sans"/>
              <a:sym typeface="Josefin Sans"/>
            </a:endParaRPr>
          </a:p>
        </p:txBody>
      </p:sp>
      <p:grpSp>
        <p:nvGrpSpPr>
          <p:cNvPr id="658" name="Google Shape;658;p61"/>
          <p:cNvGrpSpPr/>
          <p:nvPr/>
        </p:nvGrpSpPr>
        <p:grpSpPr>
          <a:xfrm>
            <a:off x="2777161" y="2811675"/>
            <a:ext cx="1764532" cy="142800"/>
            <a:chOff x="1237675" y="2832750"/>
            <a:chExt cx="1629300" cy="142800"/>
          </a:xfrm>
        </p:grpSpPr>
        <p:cxnSp>
          <p:nvCxnSpPr>
            <p:cNvPr id="659" name="Google Shape;659;p61"/>
            <p:cNvCxnSpPr/>
            <p:nvPr/>
          </p:nvCxnSpPr>
          <p:spPr>
            <a:xfrm>
              <a:off x="1237675" y="2975550"/>
              <a:ext cx="1629300" cy="0"/>
            </a:xfrm>
            <a:prstGeom prst="straightConnector1">
              <a:avLst/>
            </a:prstGeom>
            <a:noFill/>
            <a:ln cap="flat" cmpd="sng" w="9525">
              <a:solidFill>
                <a:schemeClr val="dk2"/>
              </a:solidFill>
              <a:prstDash val="solid"/>
              <a:round/>
              <a:headEnd len="med" w="med" type="none"/>
              <a:tailEnd len="med" w="med" type="none"/>
            </a:ln>
          </p:spPr>
        </p:cxnSp>
        <p:cxnSp>
          <p:nvCxnSpPr>
            <p:cNvPr id="660" name="Google Shape;660;p61"/>
            <p:cNvCxnSpPr/>
            <p:nvPr/>
          </p:nvCxnSpPr>
          <p:spPr>
            <a:xfrm rot="10800000">
              <a:off x="1237675" y="2832750"/>
              <a:ext cx="0" cy="142800"/>
            </a:xfrm>
            <a:prstGeom prst="straightConnector1">
              <a:avLst/>
            </a:prstGeom>
            <a:noFill/>
            <a:ln cap="flat" cmpd="sng" w="9525">
              <a:solidFill>
                <a:schemeClr val="dk2"/>
              </a:solidFill>
              <a:prstDash val="solid"/>
              <a:round/>
              <a:headEnd len="med" w="med" type="none"/>
              <a:tailEnd len="med" w="med" type="none"/>
            </a:ln>
          </p:spPr>
        </p:cxnSp>
        <p:cxnSp>
          <p:nvCxnSpPr>
            <p:cNvPr id="661" name="Google Shape;661;p61"/>
            <p:cNvCxnSpPr/>
            <p:nvPr/>
          </p:nvCxnSpPr>
          <p:spPr>
            <a:xfrm rot="10800000">
              <a:off x="2866975" y="2832750"/>
              <a:ext cx="0" cy="142800"/>
            </a:xfrm>
            <a:prstGeom prst="straightConnector1">
              <a:avLst/>
            </a:prstGeom>
            <a:noFill/>
            <a:ln cap="flat" cmpd="sng" w="9525">
              <a:solidFill>
                <a:schemeClr val="dk2"/>
              </a:solidFill>
              <a:prstDash val="solid"/>
              <a:round/>
              <a:headEnd len="med" w="med" type="none"/>
              <a:tailEnd len="med" w="med" type="none"/>
            </a:ln>
          </p:spPr>
        </p:cxnSp>
      </p:grpSp>
      <p:sp>
        <p:nvSpPr>
          <p:cNvPr id="662" name="Google Shape;662;p61"/>
          <p:cNvSpPr txBox="1"/>
          <p:nvPr/>
        </p:nvSpPr>
        <p:spPr>
          <a:xfrm>
            <a:off x="3097525" y="3020575"/>
            <a:ext cx="1123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BioBrick Suffix</a:t>
            </a:r>
            <a:endParaRPr sz="1000">
              <a:latin typeface="Josefin Sans"/>
              <a:ea typeface="Josefin Sans"/>
              <a:cs typeface="Josefin Sans"/>
              <a:sym typeface="Josefin Sans"/>
            </a:endParaRPr>
          </a:p>
        </p:txBody>
      </p:sp>
      <p:sp>
        <p:nvSpPr>
          <p:cNvPr id="663" name="Google Shape;663;p61"/>
          <p:cNvSpPr/>
          <p:nvPr/>
        </p:nvSpPr>
        <p:spPr>
          <a:xfrm>
            <a:off x="4977000" y="2429075"/>
            <a:ext cx="3928800" cy="1950600"/>
          </a:xfrm>
          <a:prstGeom prst="roundRect">
            <a:avLst>
              <a:gd fmla="val 16667" name="adj"/>
            </a:avLst>
          </a:prstGeom>
          <a:no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Josefin Sans"/>
                <a:ea typeface="Josefin Sans"/>
                <a:cs typeface="Josefin Sans"/>
                <a:sym typeface="Josefin Sans"/>
              </a:rPr>
              <a:t>pSB1C3</a:t>
            </a:r>
            <a:endParaRPr b="1">
              <a:latin typeface="Josefin Sans"/>
              <a:ea typeface="Josefin Sans"/>
              <a:cs typeface="Josefin Sans"/>
              <a:sym typeface="Josefin Sans"/>
            </a:endParaRPr>
          </a:p>
        </p:txBody>
      </p:sp>
      <p:sp>
        <p:nvSpPr>
          <p:cNvPr id="664" name="Google Shape;664;p61"/>
          <p:cNvSpPr/>
          <p:nvPr/>
        </p:nvSpPr>
        <p:spPr>
          <a:xfrm>
            <a:off x="5284900" y="2208325"/>
            <a:ext cx="3273900" cy="46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5" name="Google Shape;665;p61"/>
          <p:cNvSpPr/>
          <p:nvPr/>
        </p:nvSpPr>
        <p:spPr>
          <a:xfrm>
            <a:off x="5284900" y="2112575"/>
            <a:ext cx="13215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5’ G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3’ CTTAA </a:t>
            </a:r>
            <a:endParaRPr>
              <a:latin typeface="Josefin Sans"/>
              <a:ea typeface="Josefin Sans"/>
              <a:cs typeface="Josefin Sans"/>
              <a:sym typeface="Josefin Sans"/>
            </a:endParaRPr>
          </a:p>
        </p:txBody>
      </p:sp>
      <p:sp>
        <p:nvSpPr>
          <p:cNvPr id="666" name="Google Shape;666;p61"/>
          <p:cNvSpPr/>
          <p:nvPr/>
        </p:nvSpPr>
        <p:spPr>
          <a:xfrm>
            <a:off x="7237300" y="2112575"/>
            <a:ext cx="13215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a:latin typeface="Josefin Sans"/>
                <a:ea typeface="Josefin Sans"/>
                <a:cs typeface="Josefin Sans"/>
                <a:sym typeface="Josefin Sans"/>
              </a:rPr>
              <a:t> </a:t>
            </a:r>
            <a:r>
              <a:rPr lang="en">
                <a:latin typeface="Josefin Sans"/>
                <a:ea typeface="Josefin Sans"/>
                <a:cs typeface="Josefin Sans"/>
                <a:sym typeface="Josefin Sans"/>
              </a:rPr>
              <a:t>G 3’</a:t>
            </a:r>
            <a:endParaRPr>
              <a:latin typeface="Josefin Sans"/>
              <a:ea typeface="Josefin Sans"/>
              <a:cs typeface="Josefin Sans"/>
              <a:sym typeface="Josefin Sans"/>
            </a:endParaRPr>
          </a:p>
          <a:p>
            <a:pPr indent="0" lvl="0" marL="0" rtl="0" algn="r">
              <a:spcBef>
                <a:spcPts val="0"/>
              </a:spcBef>
              <a:spcAft>
                <a:spcPts val="0"/>
              </a:spcAft>
              <a:buNone/>
            </a:pPr>
            <a:r>
              <a:rPr lang="en">
                <a:latin typeface="Josefin Sans"/>
                <a:ea typeface="Josefin Sans"/>
                <a:cs typeface="Josefin Sans"/>
                <a:sym typeface="Josefin Sans"/>
              </a:rPr>
              <a:t> ACGTC 5’ </a:t>
            </a:r>
            <a:endParaRPr>
              <a:latin typeface="Josefin Sans"/>
              <a:ea typeface="Josefin Sans"/>
              <a:cs typeface="Josefin Sans"/>
              <a:sym typeface="Josefin Sans"/>
            </a:endParaRPr>
          </a:p>
        </p:txBody>
      </p:sp>
      <p:sp>
        <p:nvSpPr>
          <p:cNvPr id="667" name="Google Shape;667;p61"/>
          <p:cNvSpPr/>
          <p:nvPr/>
        </p:nvSpPr>
        <p:spPr>
          <a:xfrm>
            <a:off x="4957450" y="1011050"/>
            <a:ext cx="3928800" cy="8787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980000"/>
                </a:solidFill>
                <a:latin typeface="Josefin Sans"/>
                <a:ea typeface="Josefin Sans"/>
                <a:cs typeface="Josefin Sans"/>
                <a:sym typeface="Josefin Sans"/>
              </a:rPr>
              <a:t>The plasmid can’t be digested by BsaI because there’s no recognition site, and the overhangs produced by normal restriction enzymes won’t match your inserts (unless they’ve been digested with EcoRI and PstI)</a:t>
            </a:r>
            <a:endParaRPr sz="1200">
              <a:solidFill>
                <a:srgbClr val="980000"/>
              </a:solidFill>
              <a:latin typeface="Josefin Sans"/>
              <a:ea typeface="Josefin Sans"/>
              <a:cs typeface="Josefin Sans"/>
              <a:sym typeface="Josefin Sans"/>
            </a:endParaRPr>
          </a:p>
        </p:txBody>
      </p:sp>
      <p:sp>
        <p:nvSpPr>
          <p:cNvPr id="668" name="Google Shape;668;p61"/>
          <p:cNvSpPr/>
          <p:nvPr/>
        </p:nvSpPr>
        <p:spPr>
          <a:xfrm>
            <a:off x="1363300" y="998475"/>
            <a:ext cx="2217000" cy="572700"/>
          </a:xfrm>
          <a:prstGeom prst="rect">
            <a:avLst/>
          </a:prstGeom>
          <a:noFill/>
          <a:ln cap="flat" cmpd="sng" w="2857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solidFill>
                  <a:srgbClr val="980000"/>
                </a:solidFill>
                <a:latin typeface="Josefin Sans"/>
                <a:ea typeface="Josefin Sans"/>
                <a:cs typeface="Josefin Sans"/>
                <a:sym typeface="Josefin Sans"/>
              </a:rPr>
              <a:t>No BsaI recognition sites</a:t>
            </a:r>
            <a:endParaRPr sz="1200">
              <a:solidFill>
                <a:srgbClr val="980000"/>
              </a:solidFill>
              <a:latin typeface="Josefin Sans"/>
              <a:ea typeface="Josefin Sans"/>
              <a:cs typeface="Josefin Sans"/>
              <a:sym typeface="Josefin Sans"/>
            </a:endParaRPr>
          </a:p>
        </p:txBody>
      </p:sp>
      <p:sp>
        <p:nvSpPr>
          <p:cNvPr id="669" name="Google Shape;669;p61"/>
          <p:cNvSpPr txBox="1"/>
          <p:nvPr/>
        </p:nvSpPr>
        <p:spPr>
          <a:xfrm>
            <a:off x="2541600" y="4543775"/>
            <a:ext cx="4060800" cy="428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Josefin Sans"/>
                <a:ea typeface="Josefin Sans"/>
                <a:cs typeface="Josefin Sans"/>
                <a:sym typeface="Josefin Sans"/>
              </a:rPr>
              <a:t>This is where the RFP flipper comes in...</a:t>
            </a:r>
            <a:endParaRPr b="1">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3"/>
                                        </p:tgtEl>
                                        <p:attrNameLst>
                                          <p:attrName>style.visibility</p:attrName>
                                        </p:attrNameLst>
                                      </p:cBhvr>
                                      <p:to>
                                        <p:strVal val="visible"/>
                                      </p:to>
                                    </p:set>
                                    <p:animEffect filter="fade" transition="in">
                                      <p:cBhvr>
                                        <p:cTn dur="1000"/>
                                        <p:tgtEl>
                                          <p:spTgt spid="663"/>
                                        </p:tgtEl>
                                      </p:cBhvr>
                                    </p:animEffect>
                                  </p:childTnLst>
                                </p:cTn>
                              </p:par>
                              <p:par>
                                <p:cTn fill="hold" nodeType="withEffect" presetClass="entr" presetID="10" presetSubtype="0">
                                  <p:stCondLst>
                                    <p:cond delay="0"/>
                                  </p:stCondLst>
                                  <p:childTnLst>
                                    <p:set>
                                      <p:cBhvr>
                                        <p:cTn dur="1" fill="hold">
                                          <p:stCondLst>
                                            <p:cond delay="0"/>
                                          </p:stCondLst>
                                        </p:cTn>
                                        <p:tgtEl>
                                          <p:spTgt spid="664"/>
                                        </p:tgtEl>
                                        <p:attrNameLst>
                                          <p:attrName>style.visibility</p:attrName>
                                        </p:attrNameLst>
                                      </p:cBhvr>
                                      <p:to>
                                        <p:strVal val="visible"/>
                                      </p:to>
                                    </p:set>
                                    <p:animEffect filter="fade" transition="in">
                                      <p:cBhvr>
                                        <p:cTn dur="1000"/>
                                        <p:tgtEl>
                                          <p:spTgt spid="664"/>
                                        </p:tgtEl>
                                      </p:cBhvr>
                                    </p:animEffect>
                                  </p:childTnLst>
                                </p:cTn>
                              </p:par>
                              <p:par>
                                <p:cTn fill="hold" nodeType="withEffect" presetClass="entr" presetID="10" presetSubtype="0">
                                  <p:stCondLst>
                                    <p:cond delay="0"/>
                                  </p:stCondLst>
                                  <p:childTnLst>
                                    <p:set>
                                      <p:cBhvr>
                                        <p:cTn dur="1" fill="hold">
                                          <p:stCondLst>
                                            <p:cond delay="0"/>
                                          </p:stCondLst>
                                        </p:cTn>
                                        <p:tgtEl>
                                          <p:spTgt spid="665"/>
                                        </p:tgtEl>
                                        <p:attrNameLst>
                                          <p:attrName>style.visibility</p:attrName>
                                        </p:attrNameLst>
                                      </p:cBhvr>
                                      <p:to>
                                        <p:strVal val="visible"/>
                                      </p:to>
                                    </p:set>
                                    <p:animEffect filter="fade" transition="in">
                                      <p:cBhvr>
                                        <p:cTn dur="1000"/>
                                        <p:tgtEl>
                                          <p:spTgt spid="665"/>
                                        </p:tgtEl>
                                      </p:cBhvr>
                                    </p:animEffect>
                                  </p:childTnLst>
                                </p:cTn>
                              </p:par>
                              <p:par>
                                <p:cTn fill="hold" nodeType="withEffect" presetClass="entr" presetID="10" presetSubtype="0">
                                  <p:stCondLst>
                                    <p:cond delay="0"/>
                                  </p:stCondLst>
                                  <p:childTnLst>
                                    <p:set>
                                      <p:cBhvr>
                                        <p:cTn dur="1" fill="hold">
                                          <p:stCondLst>
                                            <p:cond delay="0"/>
                                          </p:stCondLst>
                                        </p:cTn>
                                        <p:tgtEl>
                                          <p:spTgt spid="666"/>
                                        </p:tgtEl>
                                        <p:attrNameLst>
                                          <p:attrName>style.visibility</p:attrName>
                                        </p:attrNameLst>
                                      </p:cBhvr>
                                      <p:to>
                                        <p:strVal val="visible"/>
                                      </p:to>
                                    </p:set>
                                    <p:animEffect filter="fade" transition="in">
                                      <p:cBhvr>
                                        <p:cTn dur="1000"/>
                                        <p:tgtEl>
                                          <p:spTgt spid="666"/>
                                        </p:tgtEl>
                                      </p:cBhvr>
                                    </p:animEffect>
                                  </p:childTnLst>
                                </p:cTn>
                              </p:par>
                              <p:par>
                                <p:cTn fill="hold" nodeType="withEffect" presetClass="entr" presetID="10" presetSubtype="0">
                                  <p:stCondLst>
                                    <p:cond delay="0"/>
                                  </p:stCondLst>
                                  <p:childTnLst>
                                    <p:set>
                                      <p:cBhvr>
                                        <p:cTn dur="1" fill="hold">
                                          <p:stCondLst>
                                            <p:cond delay="0"/>
                                          </p:stCondLst>
                                        </p:cTn>
                                        <p:tgtEl>
                                          <p:spTgt spid="667"/>
                                        </p:tgtEl>
                                        <p:attrNameLst>
                                          <p:attrName>style.visibility</p:attrName>
                                        </p:attrNameLst>
                                      </p:cBhvr>
                                      <p:to>
                                        <p:strVal val="visible"/>
                                      </p:to>
                                    </p:set>
                                    <p:animEffect filter="fade" transition="in">
                                      <p:cBhvr>
                                        <p:cTn dur="1000"/>
                                        <p:tgtEl>
                                          <p:spTgt spid="6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69"/>
                                        </p:tgtEl>
                                        <p:attrNameLst>
                                          <p:attrName>style.visibility</p:attrName>
                                        </p:attrNameLst>
                                      </p:cBhvr>
                                      <p:to>
                                        <p:strVal val="visible"/>
                                      </p:to>
                                    </p:set>
                                    <p:animEffect filter="fade" transition="in">
                                      <p:cBhvr>
                                        <p:cTn dur="1000"/>
                                        <p:tgtEl>
                                          <p:spTgt spid="66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3" name="Shape 673"/>
        <p:cNvGrpSpPr/>
        <p:nvPr/>
      </p:nvGrpSpPr>
      <p:grpSpPr>
        <a:xfrm>
          <a:off x="0" y="0"/>
          <a:ext cx="0" cy="0"/>
          <a:chOff x="0" y="0"/>
          <a:chExt cx="0" cy="0"/>
        </a:xfrm>
      </p:grpSpPr>
      <p:sp>
        <p:nvSpPr>
          <p:cNvPr id="674" name="Google Shape;674;p62"/>
          <p:cNvSpPr/>
          <p:nvPr/>
        </p:nvSpPr>
        <p:spPr>
          <a:xfrm>
            <a:off x="307050" y="3224925"/>
            <a:ext cx="8529900" cy="1034700"/>
          </a:xfrm>
          <a:prstGeom prst="roundRect">
            <a:avLst>
              <a:gd fmla="val 16667" name="adj"/>
            </a:avLst>
          </a:prstGeom>
          <a:no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a:latin typeface="Josefin Sans"/>
              <a:ea typeface="Josefin Sans"/>
              <a:cs typeface="Josefin Sans"/>
              <a:sym typeface="Josefin Sans"/>
            </a:endParaRPr>
          </a:p>
          <a:p>
            <a:pPr indent="0" lvl="0" marL="0" rtl="0" algn="ctr">
              <a:spcBef>
                <a:spcPts val="0"/>
              </a:spcBef>
              <a:spcAft>
                <a:spcPts val="0"/>
              </a:spcAft>
              <a:buNone/>
            </a:pPr>
            <a:r>
              <a:rPr b="1" lang="en">
                <a:latin typeface="Josefin Sans"/>
                <a:ea typeface="Josefin Sans"/>
                <a:cs typeface="Josefin Sans"/>
                <a:sym typeface="Josefin Sans"/>
              </a:rPr>
              <a:t>pSB1A3-RFP</a:t>
            </a:r>
            <a:endParaRPr b="1">
              <a:latin typeface="Josefin Sans"/>
              <a:ea typeface="Josefin Sans"/>
              <a:cs typeface="Josefin Sans"/>
              <a:sym typeface="Josefin Sans"/>
            </a:endParaRPr>
          </a:p>
        </p:txBody>
      </p:sp>
      <p:sp>
        <p:nvSpPr>
          <p:cNvPr id="675" name="Google Shape;675;p62"/>
          <p:cNvSpPr/>
          <p:nvPr/>
        </p:nvSpPr>
        <p:spPr>
          <a:xfrm>
            <a:off x="975550" y="2968340"/>
            <a:ext cx="7107900" cy="541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76" name="Google Shape;676;p62"/>
          <p:cNvSpPr/>
          <p:nvPr/>
        </p:nvSpPr>
        <p:spPr>
          <a:xfrm>
            <a:off x="671925" y="2829600"/>
            <a:ext cx="1118700" cy="73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5’ G</a:t>
            </a:r>
            <a:r>
              <a:rPr lang="en">
                <a:solidFill>
                  <a:srgbClr val="9900FF"/>
                </a:solidFill>
                <a:latin typeface="Josefin Sans"/>
                <a:ea typeface="Josefin Sans"/>
                <a:cs typeface="Josefin Sans"/>
                <a:sym typeface="Josefin Sans"/>
              </a:rPr>
              <a:t>AATTC</a:t>
            </a:r>
            <a:r>
              <a:rPr lang="en">
                <a:latin typeface="Josefin Sans"/>
                <a:ea typeface="Josefin Sans"/>
                <a:cs typeface="Josefin Sans"/>
                <a:sym typeface="Josefin Sans"/>
              </a:rPr>
              <a:t>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3’ CTTAA</a:t>
            </a:r>
            <a:r>
              <a:rPr lang="en">
                <a:solidFill>
                  <a:srgbClr val="9900FF"/>
                </a:solidFill>
                <a:latin typeface="Josefin Sans"/>
                <a:ea typeface="Josefin Sans"/>
                <a:cs typeface="Josefin Sans"/>
                <a:sym typeface="Josefin Sans"/>
              </a:rPr>
              <a:t>G</a:t>
            </a:r>
            <a:r>
              <a:rPr lang="en">
                <a:latin typeface="Josefin Sans"/>
                <a:ea typeface="Josefin Sans"/>
                <a:cs typeface="Josefin Sans"/>
                <a:sym typeface="Josefin Sans"/>
              </a:rPr>
              <a:t> </a:t>
            </a:r>
            <a:endParaRPr>
              <a:latin typeface="Josefin Sans"/>
              <a:ea typeface="Josefin Sans"/>
              <a:cs typeface="Josefin Sans"/>
              <a:sym typeface="Josefin Sans"/>
            </a:endParaRPr>
          </a:p>
        </p:txBody>
      </p:sp>
      <p:sp>
        <p:nvSpPr>
          <p:cNvPr id="677" name="Google Shape;677;p62"/>
          <p:cNvSpPr/>
          <p:nvPr/>
        </p:nvSpPr>
        <p:spPr>
          <a:xfrm>
            <a:off x="7078900" y="2829600"/>
            <a:ext cx="1304700" cy="73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a:latin typeface="Josefin Sans"/>
                <a:ea typeface="Josefin Sans"/>
                <a:cs typeface="Josefin Sans"/>
                <a:sym typeface="Josefin Sans"/>
              </a:rPr>
              <a:t> </a:t>
            </a:r>
            <a:r>
              <a:rPr lang="en">
                <a:solidFill>
                  <a:srgbClr val="9900FF"/>
                </a:solidFill>
                <a:latin typeface="Josefin Sans"/>
                <a:ea typeface="Josefin Sans"/>
                <a:cs typeface="Josefin Sans"/>
                <a:sym typeface="Josefin Sans"/>
              </a:rPr>
              <a:t>C</a:t>
            </a:r>
            <a:r>
              <a:rPr lang="en">
                <a:solidFill>
                  <a:srgbClr val="9900FF"/>
                </a:solidFill>
                <a:latin typeface="Josefin Sans"/>
                <a:ea typeface="Josefin Sans"/>
                <a:cs typeface="Josefin Sans"/>
                <a:sym typeface="Josefin Sans"/>
              </a:rPr>
              <a:t>TGCA</a:t>
            </a:r>
            <a:r>
              <a:rPr lang="en">
                <a:latin typeface="Josefin Sans"/>
                <a:ea typeface="Josefin Sans"/>
                <a:cs typeface="Josefin Sans"/>
                <a:sym typeface="Josefin Sans"/>
              </a:rPr>
              <a:t>G 3’</a:t>
            </a:r>
            <a:endParaRPr>
              <a:latin typeface="Josefin Sans"/>
              <a:ea typeface="Josefin Sans"/>
              <a:cs typeface="Josefin Sans"/>
              <a:sym typeface="Josefin Sans"/>
            </a:endParaRPr>
          </a:p>
          <a:p>
            <a:pPr indent="0" lvl="0" marL="0" rtl="0" algn="r">
              <a:spcBef>
                <a:spcPts val="0"/>
              </a:spcBef>
              <a:spcAft>
                <a:spcPts val="0"/>
              </a:spcAft>
              <a:buNone/>
            </a:pPr>
            <a:r>
              <a:rPr lang="en">
                <a:latin typeface="Josefin Sans"/>
                <a:ea typeface="Josefin Sans"/>
                <a:cs typeface="Josefin Sans"/>
                <a:sym typeface="Josefin Sans"/>
              </a:rPr>
              <a:t> </a:t>
            </a:r>
            <a:r>
              <a:rPr lang="en">
                <a:solidFill>
                  <a:srgbClr val="9900FF"/>
                </a:solidFill>
                <a:latin typeface="Josefin Sans"/>
                <a:ea typeface="Josefin Sans"/>
                <a:cs typeface="Josefin Sans"/>
                <a:sym typeface="Josefin Sans"/>
              </a:rPr>
              <a:t>G</a:t>
            </a:r>
            <a:r>
              <a:rPr lang="en">
                <a:latin typeface="Josefin Sans"/>
                <a:ea typeface="Josefin Sans"/>
                <a:cs typeface="Josefin Sans"/>
                <a:sym typeface="Josefin Sans"/>
              </a:rPr>
              <a:t>ACGTC 5’ </a:t>
            </a:r>
            <a:endParaRPr>
              <a:latin typeface="Josefin Sans"/>
              <a:ea typeface="Josefin Sans"/>
              <a:cs typeface="Josefin Sans"/>
              <a:sym typeface="Josefin Sans"/>
            </a:endParaRPr>
          </a:p>
        </p:txBody>
      </p:sp>
      <p:sp>
        <p:nvSpPr>
          <p:cNvPr id="678" name="Google Shape;678;p62"/>
          <p:cNvSpPr txBox="1"/>
          <p:nvPr/>
        </p:nvSpPr>
        <p:spPr>
          <a:xfrm>
            <a:off x="1981500" y="2968350"/>
            <a:ext cx="1684200" cy="458100"/>
          </a:xfrm>
          <a:prstGeom prst="rect">
            <a:avLst/>
          </a:prstGeom>
          <a:noFill/>
          <a:ln cap="flat" cmpd="sng" w="19050">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5’ </a:t>
            </a:r>
            <a:r>
              <a:rPr lang="en" sz="1200">
                <a:solidFill>
                  <a:srgbClr val="980000"/>
                </a:solidFill>
                <a:latin typeface="Josefin Sans"/>
                <a:ea typeface="Josefin Sans"/>
                <a:cs typeface="Josefin Sans"/>
                <a:sym typeface="Josefin Sans"/>
              </a:rPr>
              <a:t>GTGG</a:t>
            </a:r>
            <a:r>
              <a:rPr lang="en" sz="1200">
                <a:solidFill>
                  <a:srgbClr val="F1C232"/>
                </a:solidFill>
                <a:latin typeface="Josefin Sans"/>
                <a:ea typeface="Josefin Sans"/>
                <a:cs typeface="Josefin Sans"/>
                <a:sym typeface="Josefin Sans"/>
              </a:rPr>
              <a:t>T</a:t>
            </a:r>
            <a:r>
              <a:rPr lang="en" sz="1200">
                <a:highlight>
                  <a:srgbClr val="D9D9D9"/>
                </a:highlight>
                <a:latin typeface="Josefin Sans"/>
                <a:ea typeface="Josefin Sans"/>
                <a:cs typeface="Josefin Sans"/>
                <a:sym typeface="Josefin Sans"/>
              </a:rPr>
              <a:t>GAGACC</a:t>
            </a:r>
            <a:r>
              <a:rPr lang="en" sz="1200">
                <a:latin typeface="Josefin Sans"/>
                <a:ea typeface="Josefin Sans"/>
                <a:cs typeface="Josefin Sans"/>
                <a:sym typeface="Josefin Sans"/>
              </a:rPr>
              <a:t> 3’</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3’ CACC</a:t>
            </a:r>
            <a:r>
              <a:rPr lang="en" sz="1200">
                <a:solidFill>
                  <a:srgbClr val="F1C232"/>
                </a:solidFill>
                <a:latin typeface="Josefin Sans"/>
                <a:ea typeface="Josefin Sans"/>
                <a:cs typeface="Josefin Sans"/>
                <a:sym typeface="Josefin Sans"/>
              </a:rPr>
              <a:t>A</a:t>
            </a:r>
            <a:r>
              <a:rPr lang="en" sz="1200">
                <a:highlight>
                  <a:srgbClr val="CCCCCC"/>
                </a:highlight>
                <a:latin typeface="Josefin Sans"/>
                <a:ea typeface="Josefin Sans"/>
                <a:cs typeface="Josefin Sans"/>
                <a:sym typeface="Josefin Sans"/>
              </a:rPr>
              <a:t>CTCTGG</a:t>
            </a:r>
            <a:r>
              <a:rPr lang="en" sz="1200">
                <a:latin typeface="Josefin Sans"/>
                <a:ea typeface="Josefin Sans"/>
                <a:cs typeface="Josefin Sans"/>
                <a:sym typeface="Josefin Sans"/>
              </a:rPr>
              <a:t> 5’</a:t>
            </a:r>
            <a:endParaRPr sz="1200">
              <a:latin typeface="Josefin Sans"/>
              <a:ea typeface="Josefin Sans"/>
              <a:cs typeface="Josefin Sans"/>
              <a:sym typeface="Josefin Sans"/>
            </a:endParaRPr>
          </a:p>
        </p:txBody>
      </p:sp>
      <p:grpSp>
        <p:nvGrpSpPr>
          <p:cNvPr id="679" name="Google Shape;679;p62"/>
          <p:cNvGrpSpPr/>
          <p:nvPr/>
        </p:nvGrpSpPr>
        <p:grpSpPr>
          <a:xfrm>
            <a:off x="3665700" y="2968350"/>
            <a:ext cx="3368400" cy="458100"/>
            <a:chOff x="3710300" y="2201350"/>
            <a:chExt cx="3368400" cy="458100"/>
          </a:xfrm>
        </p:grpSpPr>
        <p:sp>
          <p:nvSpPr>
            <p:cNvPr id="680" name="Google Shape;680;p62"/>
            <p:cNvSpPr/>
            <p:nvPr/>
          </p:nvSpPr>
          <p:spPr>
            <a:xfrm>
              <a:off x="3710300" y="2227600"/>
              <a:ext cx="1684200" cy="4056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RFP FLIPPER</a:t>
              </a:r>
              <a:endParaRPr>
                <a:latin typeface="Josefin Sans"/>
                <a:ea typeface="Josefin Sans"/>
                <a:cs typeface="Josefin Sans"/>
                <a:sym typeface="Josefin Sans"/>
              </a:endParaRPr>
            </a:p>
          </p:txBody>
        </p:sp>
        <p:sp>
          <p:nvSpPr>
            <p:cNvPr id="681" name="Google Shape;681;p62"/>
            <p:cNvSpPr txBox="1"/>
            <p:nvPr/>
          </p:nvSpPr>
          <p:spPr>
            <a:xfrm>
              <a:off x="5394500" y="2201350"/>
              <a:ext cx="1684200" cy="458100"/>
            </a:xfrm>
            <a:prstGeom prst="rect">
              <a:avLst/>
            </a:prstGeom>
            <a:noFill/>
            <a:ln cap="flat" cmpd="sng" w="19050">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5’ </a:t>
              </a:r>
              <a:r>
                <a:rPr lang="en" sz="1200">
                  <a:highlight>
                    <a:srgbClr val="CCCCCC"/>
                  </a:highlight>
                  <a:latin typeface="Josefin Sans"/>
                  <a:ea typeface="Josefin Sans"/>
                  <a:cs typeface="Josefin Sans"/>
                  <a:sym typeface="Josefin Sans"/>
                </a:rPr>
                <a:t>GGTCTC</a:t>
              </a:r>
              <a:r>
                <a:rPr lang="en" sz="1200">
                  <a:solidFill>
                    <a:srgbClr val="F1C232"/>
                  </a:solidFill>
                  <a:latin typeface="Josefin Sans"/>
                  <a:ea typeface="Josefin Sans"/>
                  <a:cs typeface="Josefin Sans"/>
                  <a:sym typeface="Josefin Sans"/>
                </a:rPr>
                <a:t>A</a:t>
              </a:r>
              <a:r>
                <a:rPr lang="en" sz="1200">
                  <a:latin typeface="Josefin Sans"/>
                  <a:ea typeface="Josefin Sans"/>
                  <a:cs typeface="Josefin Sans"/>
                  <a:sym typeface="Josefin Sans"/>
                </a:rPr>
                <a:t>TACG 3’</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3’ </a:t>
              </a:r>
              <a:r>
                <a:rPr lang="en" sz="1200">
                  <a:highlight>
                    <a:srgbClr val="CCCCCC"/>
                  </a:highlight>
                  <a:latin typeface="Josefin Sans"/>
                  <a:ea typeface="Josefin Sans"/>
                  <a:cs typeface="Josefin Sans"/>
                  <a:sym typeface="Josefin Sans"/>
                </a:rPr>
                <a:t>CCAGAG</a:t>
              </a:r>
              <a:r>
                <a:rPr lang="en" sz="1200">
                  <a:solidFill>
                    <a:srgbClr val="F1C232"/>
                  </a:solidFill>
                  <a:latin typeface="Josefin Sans"/>
                  <a:ea typeface="Josefin Sans"/>
                  <a:cs typeface="Josefin Sans"/>
                  <a:sym typeface="Josefin Sans"/>
                </a:rPr>
                <a:t>T</a:t>
              </a:r>
              <a:r>
                <a:rPr lang="en" sz="1200">
                  <a:solidFill>
                    <a:srgbClr val="980000"/>
                  </a:solidFill>
                  <a:latin typeface="Josefin Sans"/>
                  <a:ea typeface="Josefin Sans"/>
                  <a:cs typeface="Josefin Sans"/>
                  <a:sym typeface="Josefin Sans"/>
                </a:rPr>
                <a:t>ATCG</a:t>
              </a:r>
              <a:r>
                <a:rPr lang="en" sz="1200">
                  <a:latin typeface="Josefin Sans"/>
                  <a:ea typeface="Josefin Sans"/>
                  <a:cs typeface="Josefin Sans"/>
                  <a:sym typeface="Josefin Sans"/>
                </a:rPr>
                <a:t> 5’</a:t>
              </a:r>
              <a:endParaRPr sz="1200">
                <a:latin typeface="Josefin Sans"/>
                <a:ea typeface="Josefin Sans"/>
                <a:cs typeface="Josefin Sans"/>
                <a:sym typeface="Josefin Sans"/>
              </a:endParaRPr>
            </a:p>
          </p:txBody>
        </p:sp>
      </p:grpSp>
      <p:sp>
        <p:nvSpPr>
          <p:cNvPr id="682" name="Google Shape;682;p62"/>
          <p:cNvSpPr txBox="1"/>
          <p:nvPr/>
        </p:nvSpPr>
        <p:spPr>
          <a:xfrm>
            <a:off x="1990800" y="469050"/>
            <a:ext cx="1684200" cy="458100"/>
          </a:xfrm>
          <a:prstGeom prst="rect">
            <a:avLst/>
          </a:prstGeom>
          <a:noFill/>
          <a:ln cap="flat" cmpd="sng" w="19050">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5’ GTGGT</a:t>
            </a:r>
            <a:r>
              <a:rPr lang="en" sz="1200">
                <a:highlight>
                  <a:srgbClr val="D9D9D9"/>
                </a:highlight>
                <a:latin typeface="Josefin Sans"/>
                <a:ea typeface="Josefin Sans"/>
                <a:cs typeface="Josefin Sans"/>
                <a:sym typeface="Josefin Sans"/>
              </a:rPr>
              <a:t>GAGACC</a:t>
            </a:r>
            <a:r>
              <a:rPr lang="en" sz="1200">
                <a:latin typeface="Josefin Sans"/>
                <a:ea typeface="Josefin Sans"/>
                <a:cs typeface="Josefin Sans"/>
                <a:sym typeface="Josefin Sans"/>
              </a:rPr>
              <a:t> 3’</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3’ CACCA</a:t>
            </a:r>
            <a:r>
              <a:rPr lang="en" sz="1200">
                <a:highlight>
                  <a:srgbClr val="D9D9D9"/>
                </a:highlight>
                <a:latin typeface="Josefin Sans"/>
                <a:ea typeface="Josefin Sans"/>
                <a:cs typeface="Josefin Sans"/>
                <a:sym typeface="Josefin Sans"/>
              </a:rPr>
              <a:t>CTCTGG</a:t>
            </a:r>
            <a:r>
              <a:rPr lang="en" sz="1200">
                <a:latin typeface="Josefin Sans"/>
                <a:ea typeface="Josefin Sans"/>
                <a:cs typeface="Josefin Sans"/>
                <a:sym typeface="Josefin Sans"/>
              </a:rPr>
              <a:t> 5’</a:t>
            </a:r>
            <a:endParaRPr sz="1200">
              <a:latin typeface="Josefin Sans"/>
              <a:ea typeface="Josefin Sans"/>
              <a:cs typeface="Josefin Sans"/>
              <a:sym typeface="Josefin Sans"/>
            </a:endParaRPr>
          </a:p>
        </p:txBody>
      </p:sp>
      <p:grpSp>
        <p:nvGrpSpPr>
          <p:cNvPr id="683" name="Google Shape;683;p62"/>
          <p:cNvGrpSpPr/>
          <p:nvPr/>
        </p:nvGrpSpPr>
        <p:grpSpPr>
          <a:xfrm>
            <a:off x="3675000" y="469050"/>
            <a:ext cx="3368400" cy="458100"/>
            <a:chOff x="3710300" y="2201350"/>
            <a:chExt cx="3368400" cy="458100"/>
          </a:xfrm>
        </p:grpSpPr>
        <p:sp>
          <p:nvSpPr>
            <p:cNvPr id="684" name="Google Shape;684;p62"/>
            <p:cNvSpPr/>
            <p:nvPr/>
          </p:nvSpPr>
          <p:spPr>
            <a:xfrm>
              <a:off x="3710300" y="2227600"/>
              <a:ext cx="1684200" cy="4056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RFP FLIPPER</a:t>
              </a:r>
              <a:endParaRPr>
                <a:latin typeface="Josefin Sans"/>
                <a:ea typeface="Josefin Sans"/>
                <a:cs typeface="Josefin Sans"/>
                <a:sym typeface="Josefin Sans"/>
              </a:endParaRPr>
            </a:p>
          </p:txBody>
        </p:sp>
        <p:sp>
          <p:nvSpPr>
            <p:cNvPr id="685" name="Google Shape;685;p62"/>
            <p:cNvSpPr txBox="1"/>
            <p:nvPr/>
          </p:nvSpPr>
          <p:spPr>
            <a:xfrm>
              <a:off x="5394500" y="2201350"/>
              <a:ext cx="1684200" cy="458100"/>
            </a:xfrm>
            <a:prstGeom prst="rect">
              <a:avLst/>
            </a:prstGeom>
            <a:noFill/>
            <a:ln cap="flat" cmpd="sng" w="19050">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5’ </a:t>
              </a:r>
              <a:r>
                <a:rPr lang="en" sz="1200">
                  <a:highlight>
                    <a:srgbClr val="D9D9D9"/>
                  </a:highlight>
                  <a:latin typeface="Josefin Sans"/>
                  <a:ea typeface="Josefin Sans"/>
                  <a:cs typeface="Josefin Sans"/>
                  <a:sym typeface="Josefin Sans"/>
                </a:rPr>
                <a:t>GGTCTC</a:t>
              </a:r>
              <a:r>
                <a:rPr lang="en" sz="1200">
                  <a:latin typeface="Josefin Sans"/>
                  <a:ea typeface="Josefin Sans"/>
                  <a:cs typeface="Josefin Sans"/>
                  <a:sym typeface="Josefin Sans"/>
                </a:rPr>
                <a:t>ATACG 3’</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3’ </a:t>
              </a:r>
              <a:r>
                <a:rPr lang="en" sz="1200">
                  <a:highlight>
                    <a:srgbClr val="CCCCCC"/>
                  </a:highlight>
                  <a:latin typeface="Josefin Sans"/>
                  <a:ea typeface="Josefin Sans"/>
                  <a:cs typeface="Josefin Sans"/>
                  <a:sym typeface="Josefin Sans"/>
                </a:rPr>
                <a:t>CCAGAG</a:t>
              </a:r>
              <a:r>
                <a:rPr lang="en" sz="1200">
                  <a:latin typeface="Josefin Sans"/>
                  <a:ea typeface="Josefin Sans"/>
                  <a:cs typeface="Josefin Sans"/>
                  <a:sym typeface="Josefin Sans"/>
                </a:rPr>
                <a:t>TATCG 5’</a:t>
              </a:r>
              <a:endParaRPr sz="1200">
                <a:latin typeface="Josefin Sans"/>
                <a:ea typeface="Josefin Sans"/>
                <a:cs typeface="Josefin Sans"/>
                <a:sym typeface="Josefin Sans"/>
              </a:endParaRPr>
            </a:p>
          </p:txBody>
        </p:sp>
      </p:grpSp>
      <p:sp>
        <p:nvSpPr>
          <p:cNvPr id="686" name="Google Shape;686;p62"/>
          <p:cNvSpPr txBox="1"/>
          <p:nvPr/>
        </p:nvSpPr>
        <p:spPr>
          <a:xfrm>
            <a:off x="843025" y="427500"/>
            <a:ext cx="925800" cy="5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G</a:t>
            </a:r>
            <a:r>
              <a:rPr lang="en">
                <a:solidFill>
                  <a:srgbClr val="9900FF"/>
                </a:solidFill>
                <a:latin typeface="Josefin Sans"/>
                <a:ea typeface="Josefin Sans"/>
                <a:cs typeface="Josefin Sans"/>
                <a:sym typeface="Josefin Sans"/>
              </a:rPr>
              <a:t>AATTC</a:t>
            </a:r>
            <a:endParaRPr>
              <a:solidFill>
                <a:srgbClr val="9900FF"/>
              </a:solidFill>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CTTAA</a:t>
            </a:r>
            <a:r>
              <a:rPr lang="en">
                <a:solidFill>
                  <a:srgbClr val="9900FF"/>
                </a:solidFill>
                <a:latin typeface="Josefin Sans"/>
                <a:ea typeface="Josefin Sans"/>
                <a:cs typeface="Josefin Sans"/>
                <a:sym typeface="Josefin Sans"/>
              </a:rPr>
              <a:t>G</a:t>
            </a:r>
            <a:endParaRPr>
              <a:solidFill>
                <a:srgbClr val="9900FF"/>
              </a:solidFill>
              <a:latin typeface="Josefin Sans"/>
              <a:ea typeface="Josefin Sans"/>
              <a:cs typeface="Josefin Sans"/>
              <a:sym typeface="Josefin Sans"/>
            </a:endParaRPr>
          </a:p>
        </p:txBody>
      </p:sp>
      <p:sp>
        <p:nvSpPr>
          <p:cNvPr id="687" name="Google Shape;687;p62"/>
          <p:cNvSpPr txBox="1"/>
          <p:nvPr/>
        </p:nvSpPr>
        <p:spPr>
          <a:xfrm>
            <a:off x="7281000" y="427500"/>
            <a:ext cx="989700" cy="5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9900FF"/>
                </a:solidFill>
                <a:latin typeface="Josefin Sans"/>
                <a:ea typeface="Josefin Sans"/>
                <a:cs typeface="Josefin Sans"/>
                <a:sym typeface="Josefin Sans"/>
              </a:rPr>
              <a:t>CTGCA</a:t>
            </a:r>
            <a:r>
              <a:rPr lang="en">
                <a:latin typeface="Josefin Sans"/>
                <a:ea typeface="Josefin Sans"/>
                <a:cs typeface="Josefin Sans"/>
                <a:sym typeface="Josefin Sans"/>
              </a:rPr>
              <a:t>G</a:t>
            </a:r>
            <a:endParaRPr>
              <a:latin typeface="Josefin Sans"/>
              <a:ea typeface="Josefin Sans"/>
              <a:cs typeface="Josefin Sans"/>
              <a:sym typeface="Josefin Sans"/>
            </a:endParaRPr>
          </a:p>
          <a:p>
            <a:pPr indent="0" lvl="0" marL="0" rtl="0" algn="l">
              <a:spcBef>
                <a:spcPts val="0"/>
              </a:spcBef>
              <a:spcAft>
                <a:spcPts val="0"/>
              </a:spcAft>
              <a:buNone/>
            </a:pPr>
            <a:r>
              <a:rPr lang="en">
                <a:solidFill>
                  <a:srgbClr val="9900FF"/>
                </a:solidFill>
                <a:latin typeface="Josefin Sans"/>
                <a:ea typeface="Josefin Sans"/>
                <a:cs typeface="Josefin Sans"/>
                <a:sym typeface="Josefin Sans"/>
              </a:rPr>
              <a:t>G</a:t>
            </a:r>
            <a:r>
              <a:rPr lang="en">
                <a:latin typeface="Josefin Sans"/>
                <a:ea typeface="Josefin Sans"/>
                <a:cs typeface="Josefin Sans"/>
                <a:sym typeface="Josefin Sans"/>
              </a:rPr>
              <a:t>ACGTC</a:t>
            </a:r>
            <a:endParaRPr>
              <a:latin typeface="Josefin Sans"/>
              <a:ea typeface="Josefin Sans"/>
              <a:cs typeface="Josefin Sans"/>
              <a:sym typeface="Josefin Sans"/>
            </a:endParaRPr>
          </a:p>
        </p:txBody>
      </p:sp>
      <p:cxnSp>
        <p:nvCxnSpPr>
          <p:cNvPr id="688" name="Google Shape;688;p62"/>
          <p:cNvCxnSpPr/>
          <p:nvPr/>
        </p:nvCxnSpPr>
        <p:spPr>
          <a:xfrm flipH="1">
            <a:off x="4375425" y="1038100"/>
            <a:ext cx="900" cy="1707300"/>
          </a:xfrm>
          <a:prstGeom prst="straightConnector1">
            <a:avLst/>
          </a:prstGeom>
          <a:noFill/>
          <a:ln cap="flat" cmpd="sng" w="9525">
            <a:solidFill>
              <a:srgbClr val="000000"/>
            </a:solidFill>
            <a:prstDash val="solid"/>
            <a:round/>
            <a:headEnd len="med" w="med" type="none"/>
            <a:tailEnd len="med" w="med" type="triangle"/>
          </a:ln>
        </p:spPr>
      </p:cxnSp>
      <p:sp>
        <p:nvSpPr>
          <p:cNvPr id="689" name="Google Shape;689;p62"/>
          <p:cNvSpPr txBox="1"/>
          <p:nvPr/>
        </p:nvSpPr>
        <p:spPr>
          <a:xfrm>
            <a:off x="4662250" y="1775725"/>
            <a:ext cx="1892100" cy="600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Josefin Sans"/>
                <a:ea typeface="Josefin Sans"/>
                <a:cs typeface="Josefin Sans"/>
                <a:sym typeface="Josefin Sans"/>
              </a:rPr>
              <a:t>After EcoRI and PstI Digestion</a:t>
            </a:r>
            <a:endParaRPr b="1">
              <a:latin typeface="Josefin Sans"/>
              <a:ea typeface="Josefin Sans"/>
              <a:cs typeface="Josefin Sans"/>
              <a:sym typeface="Josefin Sans"/>
            </a:endParaRPr>
          </a:p>
        </p:txBody>
      </p:sp>
      <p:sp>
        <p:nvSpPr>
          <p:cNvPr id="690" name="Google Shape;690;p62"/>
          <p:cNvSpPr txBox="1"/>
          <p:nvPr/>
        </p:nvSpPr>
        <p:spPr>
          <a:xfrm>
            <a:off x="2228400" y="927150"/>
            <a:ext cx="1209000" cy="40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Golden Gate Site </a:t>
            </a:r>
            <a:endParaRPr sz="1000">
              <a:latin typeface="Josefin Sans"/>
              <a:ea typeface="Josefin Sans"/>
              <a:cs typeface="Josefin Sans"/>
              <a:sym typeface="Josefin Sans"/>
            </a:endParaRPr>
          </a:p>
        </p:txBody>
      </p:sp>
      <p:sp>
        <p:nvSpPr>
          <p:cNvPr id="691" name="Google Shape;691;p62"/>
          <p:cNvSpPr txBox="1"/>
          <p:nvPr/>
        </p:nvSpPr>
        <p:spPr>
          <a:xfrm>
            <a:off x="5584200" y="927150"/>
            <a:ext cx="1209000" cy="408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Golden Gate Site </a:t>
            </a:r>
            <a:endParaRPr sz="1000">
              <a:latin typeface="Josefin Sans"/>
              <a:ea typeface="Josefin Sans"/>
              <a:cs typeface="Josefin Sans"/>
              <a:sym typeface="Josefin Sans"/>
            </a:endParaRPr>
          </a:p>
        </p:txBody>
      </p:sp>
      <p:grpSp>
        <p:nvGrpSpPr>
          <p:cNvPr id="692" name="Google Shape;692;p62"/>
          <p:cNvGrpSpPr/>
          <p:nvPr/>
        </p:nvGrpSpPr>
        <p:grpSpPr>
          <a:xfrm>
            <a:off x="1437825" y="398025"/>
            <a:ext cx="804600" cy="1151175"/>
            <a:chOff x="1437825" y="398025"/>
            <a:chExt cx="804600" cy="1151175"/>
          </a:xfrm>
        </p:grpSpPr>
        <p:sp>
          <p:nvSpPr>
            <p:cNvPr id="693" name="Google Shape;693;p62"/>
            <p:cNvSpPr/>
            <p:nvPr/>
          </p:nvSpPr>
          <p:spPr>
            <a:xfrm>
              <a:off x="1708725" y="398025"/>
              <a:ext cx="2628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cxnSp>
          <p:nvCxnSpPr>
            <p:cNvPr id="694" name="Google Shape;694;p62"/>
            <p:cNvCxnSpPr/>
            <p:nvPr/>
          </p:nvCxnSpPr>
          <p:spPr>
            <a:xfrm rot="10800000">
              <a:off x="1756425" y="83315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695" name="Google Shape;695;p62"/>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696" name="Google Shape;696;p62"/>
            <p:cNvSpPr txBox="1"/>
            <p:nvPr/>
          </p:nvSpPr>
          <p:spPr>
            <a:xfrm>
              <a:off x="14378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697" name="Google Shape;697;p62"/>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grpSp>
        <p:nvGrpSpPr>
          <p:cNvPr id="698" name="Google Shape;698;p62"/>
          <p:cNvGrpSpPr/>
          <p:nvPr/>
        </p:nvGrpSpPr>
        <p:grpSpPr>
          <a:xfrm>
            <a:off x="1438300" y="2918688"/>
            <a:ext cx="804600" cy="1151175"/>
            <a:chOff x="1437825" y="398025"/>
            <a:chExt cx="804600" cy="1151175"/>
          </a:xfrm>
        </p:grpSpPr>
        <p:sp>
          <p:nvSpPr>
            <p:cNvPr id="699" name="Google Shape;699;p62"/>
            <p:cNvSpPr/>
            <p:nvPr/>
          </p:nvSpPr>
          <p:spPr>
            <a:xfrm>
              <a:off x="1708725" y="398025"/>
              <a:ext cx="2628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cxnSp>
          <p:nvCxnSpPr>
            <p:cNvPr id="700" name="Google Shape;700;p62"/>
            <p:cNvCxnSpPr/>
            <p:nvPr/>
          </p:nvCxnSpPr>
          <p:spPr>
            <a:xfrm rot="10800000">
              <a:off x="1756425" y="83315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01" name="Google Shape;701;p62"/>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02" name="Google Shape;702;p62"/>
            <p:cNvSpPr txBox="1"/>
            <p:nvPr/>
          </p:nvSpPr>
          <p:spPr>
            <a:xfrm>
              <a:off x="14378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03" name="Google Shape;703;p62"/>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grpSp>
        <p:nvGrpSpPr>
          <p:cNvPr id="704" name="Google Shape;704;p62"/>
          <p:cNvGrpSpPr/>
          <p:nvPr/>
        </p:nvGrpSpPr>
        <p:grpSpPr>
          <a:xfrm>
            <a:off x="6782288" y="366613"/>
            <a:ext cx="804600" cy="1099575"/>
            <a:chOff x="6782288" y="366613"/>
            <a:chExt cx="804600" cy="1099575"/>
          </a:xfrm>
        </p:grpSpPr>
        <p:sp>
          <p:nvSpPr>
            <p:cNvPr id="705" name="Google Shape;705;p62"/>
            <p:cNvSpPr/>
            <p:nvPr/>
          </p:nvSpPr>
          <p:spPr>
            <a:xfrm>
              <a:off x="7053188" y="366613"/>
              <a:ext cx="2628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grpSp>
          <p:nvGrpSpPr>
            <p:cNvPr id="706" name="Google Shape;706;p62"/>
            <p:cNvGrpSpPr/>
            <p:nvPr/>
          </p:nvGrpSpPr>
          <p:grpSpPr>
            <a:xfrm>
              <a:off x="7100900" y="758213"/>
              <a:ext cx="167400" cy="430800"/>
              <a:chOff x="7105713" y="833138"/>
              <a:chExt cx="167400" cy="430800"/>
            </a:xfrm>
          </p:grpSpPr>
          <p:cxnSp>
            <p:nvCxnSpPr>
              <p:cNvPr id="707" name="Google Shape;707;p62"/>
              <p:cNvCxnSpPr/>
              <p:nvPr/>
            </p:nvCxnSpPr>
            <p:spPr>
              <a:xfrm rot="10800000">
                <a:off x="7105713" y="833138"/>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08" name="Google Shape;708;p62"/>
              <p:cNvCxnSpPr/>
              <p:nvPr/>
            </p:nvCxnSpPr>
            <p:spPr>
              <a:xfrm rot="10800000">
                <a:off x="7273113" y="833138"/>
                <a:ext cx="0" cy="430800"/>
              </a:xfrm>
              <a:prstGeom prst="straightConnector1">
                <a:avLst/>
              </a:prstGeom>
              <a:noFill/>
              <a:ln cap="flat" cmpd="sng" w="9525">
                <a:solidFill>
                  <a:schemeClr val="dk2"/>
                </a:solidFill>
                <a:prstDash val="solid"/>
                <a:round/>
                <a:headEnd len="med" w="med" type="none"/>
                <a:tailEnd len="med" w="med" type="none"/>
              </a:ln>
            </p:spPr>
          </p:cxnSp>
        </p:grpSp>
        <p:sp>
          <p:nvSpPr>
            <p:cNvPr id="709" name="Google Shape;709;p62"/>
            <p:cNvSpPr txBox="1"/>
            <p:nvPr/>
          </p:nvSpPr>
          <p:spPr>
            <a:xfrm>
              <a:off x="6782288" y="1143388"/>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sp>
          <p:nvSpPr>
            <p:cNvPr id="710" name="Google Shape;710;p62"/>
            <p:cNvSpPr txBox="1"/>
            <p:nvPr/>
          </p:nvSpPr>
          <p:spPr>
            <a:xfrm>
              <a:off x="7100888" y="1143388"/>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grpSp>
      <p:sp>
        <p:nvSpPr>
          <p:cNvPr id="711" name="Google Shape;711;p62"/>
          <p:cNvSpPr txBox="1"/>
          <p:nvPr/>
        </p:nvSpPr>
        <p:spPr>
          <a:xfrm>
            <a:off x="810313" y="188725"/>
            <a:ext cx="991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EcoRI</a:t>
            </a:r>
            <a:endParaRPr b="1" sz="1000">
              <a:latin typeface="Josefin Sans"/>
              <a:ea typeface="Josefin Sans"/>
              <a:cs typeface="Josefin Sans"/>
              <a:sym typeface="Josefin Sans"/>
            </a:endParaRPr>
          </a:p>
        </p:txBody>
      </p:sp>
      <p:sp>
        <p:nvSpPr>
          <p:cNvPr id="712" name="Google Shape;712;p62"/>
          <p:cNvSpPr txBox="1"/>
          <p:nvPr/>
        </p:nvSpPr>
        <p:spPr>
          <a:xfrm>
            <a:off x="7227600" y="188725"/>
            <a:ext cx="991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PstI</a:t>
            </a:r>
            <a:endParaRPr b="1" sz="1000">
              <a:latin typeface="Josefin Sans"/>
              <a:ea typeface="Josefin Sans"/>
              <a:cs typeface="Josefin Sans"/>
              <a:sym typeface="Josefin Sans"/>
            </a:endParaRPr>
          </a:p>
        </p:txBody>
      </p:sp>
      <p:grpSp>
        <p:nvGrpSpPr>
          <p:cNvPr id="713" name="Google Shape;713;p62"/>
          <p:cNvGrpSpPr/>
          <p:nvPr/>
        </p:nvGrpSpPr>
        <p:grpSpPr>
          <a:xfrm>
            <a:off x="6792338" y="2944500"/>
            <a:ext cx="804600" cy="1099575"/>
            <a:chOff x="6782288" y="366613"/>
            <a:chExt cx="804600" cy="1099575"/>
          </a:xfrm>
        </p:grpSpPr>
        <p:sp>
          <p:nvSpPr>
            <p:cNvPr id="714" name="Google Shape;714;p62"/>
            <p:cNvSpPr/>
            <p:nvPr/>
          </p:nvSpPr>
          <p:spPr>
            <a:xfrm>
              <a:off x="7053188" y="366613"/>
              <a:ext cx="2628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latin typeface="Josefin Sans"/>
                <a:ea typeface="Josefin Sans"/>
                <a:cs typeface="Josefin Sans"/>
                <a:sym typeface="Josefin Sans"/>
              </a:endParaRPr>
            </a:p>
          </p:txBody>
        </p:sp>
        <p:grpSp>
          <p:nvGrpSpPr>
            <p:cNvPr id="715" name="Google Shape;715;p62"/>
            <p:cNvGrpSpPr/>
            <p:nvPr/>
          </p:nvGrpSpPr>
          <p:grpSpPr>
            <a:xfrm>
              <a:off x="7100900" y="758213"/>
              <a:ext cx="167400" cy="430800"/>
              <a:chOff x="7105713" y="833138"/>
              <a:chExt cx="167400" cy="430800"/>
            </a:xfrm>
          </p:grpSpPr>
          <p:cxnSp>
            <p:nvCxnSpPr>
              <p:cNvPr id="716" name="Google Shape;716;p62"/>
              <p:cNvCxnSpPr/>
              <p:nvPr/>
            </p:nvCxnSpPr>
            <p:spPr>
              <a:xfrm rot="10800000">
                <a:off x="7105713" y="833138"/>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17" name="Google Shape;717;p62"/>
              <p:cNvCxnSpPr/>
              <p:nvPr/>
            </p:nvCxnSpPr>
            <p:spPr>
              <a:xfrm rot="10800000">
                <a:off x="7273113" y="833138"/>
                <a:ext cx="0" cy="430800"/>
              </a:xfrm>
              <a:prstGeom prst="straightConnector1">
                <a:avLst/>
              </a:prstGeom>
              <a:noFill/>
              <a:ln cap="flat" cmpd="sng" w="9525">
                <a:solidFill>
                  <a:schemeClr val="dk2"/>
                </a:solidFill>
                <a:prstDash val="solid"/>
                <a:round/>
                <a:headEnd len="med" w="med" type="none"/>
                <a:tailEnd len="med" w="med" type="none"/>
              </a:ln>
            </p:spPr>
          </p:cxnSp>
        </p:grpSp>
        <p:sp>
          <p:nvSpPr>
            <p:cNvPr id="718" name="Google Shape;718;p62"/>
            <p:cNvSpPr txBox="1"/>
            <p:nvPr/>
          </p:nvSpPr>
          <p:spPr>
            <a:xfrm>
              <a:off x="6782288" y="1143388"/>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sp>
          <p:nvSpPr>
            <p:cNvPr id="719" name="Google Shape;719;p62"/>
            <p:cNvSpPr txBox="1"/>
            <p:nvPr/>
          </p:nvSpPr>
          <p:spPr>
            <a:xfrm>
              <a:off x="7100888" y="1143388"/>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grpSp>
      <p:sp>
        <p:nvSpPr>
          <p:cNvPr id="720" name="Google Shape;720;p62"/>
          <p:cNvSpPr txBox="1"/>
          <p:nvPr/>
        </p:nvSpPr>
        <p:spPr>
          <a:xfrm>
            <a:off x="557925" y="2486400"/>
            <a:ext cx="1346700" cy="45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EcoRI overhangs bind</a:t>
            </a:r>
            <a:endParaRPr b="1" sz="1000">
              <a:latin typeface="Josefin Sans"/>
              <a:ea typeface="Josefin Sans"/>
              <a:cs typeface="Josefin Sans"/>
              <a:sym typeface="Josefin Sans"/>
            </a:endParaRPr>
          </a:p>
        </p:txBody>
      </p:sp>
      <p:sp>
        <p:nvSpPr>
          <p:cNvPr id="721" name="Google Shape;721;p62"/>
          <p:cNvSpPr txBox="1"/>
          <p:nvPr/>
        </p:nvSpPr>
        <p:spPr>
          <a:xfrm>
            <a:off x="7057900" y="2500013"/>
            <a:ext cx="1346700" cy="458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Pst</a:t>
            </a:r>
            <a:r>
              <a:rPr b="1" lang="en" sz="1000">
                <a:latin typeface="Josefin Sans"/>
                <a:ea typeface="Josefin Sans"/>
                <a:cs typeface="Josefin Sans"/>
                <a:sym typeface="Josefin Sans"/>
              </a:rPr>
              <a:t>I overhangs bind</a:t>
            </a:r>
            <a:endParaRPr b="1" sz="1000">
              <a:latin typeface="Josefin Sans"/>
              <a:ea typeface="Josefin Sans"/>
              <a:cs typeface="Josefin Sans"/>
              <a:sym typeface="Josefin Sans"/>
            </a:endParaRPr>
          </a:p>
        </p:txBody>
      </p:sp>
      <p:sp>
        <p:nvSpPr>
          <p:cNvPr id="722" name="Google Shape;722;p62"/>
          <p:cNvSpPr txBox="1"/>
          <p:nvPr/>
        </p:nvSpPr>
        <p:spPr>
          <a:xfrm>
            <a:off x="970038" y="1578538"/>
            <a:ext cx="991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BioBrick Prefix</a:t>
            </a:r>
            <a:endParaRPr sz="1000">
              <a:latin typeface="Josefin Sans"/>
              <a:ea typeface="Josefin Sans"/>
              <a:cs typeface="Josefin Sans"/>
              <a:sym typeface="Josefin Sans"/>
            </a:endParaRPr>
          </a:p>
        </p:txBody>
      </p:sp>
      <p:grpSp>
        <p:nvGrpSpPr>
          <p:cNvPr id="723" name="Google Shape;723;p62"/>
          <p:cNvGrpSpPr/>
          <p:nvPr/>
        </p:nvGrpSpPr>
        <p:grpSpPr>
          <a:xfrm>
            <a:off x="862887" y="1461700"/>
            <a:ext cx="1205519" cy="142800"/>
            <a:chOff x="1237675" y="2832750"/>
            <a:chExt cx="1629300" cy="142800"/>
          </a:xfrm>
        </p:grpSpPr>
        <p:cxnSp>
          <p:nvCxnSpPr>
            <p:cNvPr id="724" name="Google Shape;724;p62"/>
            <p:cNvCxnSpPr/>
            <p:nvPr/>
          </p:nvCxnSpPr>
          <p:spPr>
            <a:xfrm>
              <a:off x="1237675" y="2975550"/>
              <a:ext cx="1629300" cy="0"/>
            </a:xfrm>
            <a:prstGeom prst="straightConnector1">
              <a:avLst/>
            </a:prstGeom>
            <a:noFill/>
            <a:ln cap="flat" cmpd="sng" w="9525">
              <a:solidFill>
                <a:schemeClr val="dk2"/>
              </a:solidFill>
              <a:prstDash val="solid"/>
              <a:round/>
              <a:headEnd len="med" w="med" type="none"/>
              <a:tailEnd len="med" w="med" type="none"/>
            </a:ln>
          </p:spPr>
        </p:cxnSp>
        <p:cxnSp>
          <p:nvCxnSpPr>
            <p:cNvPr id="725" name="Google Shape;725;p62"/>
            <p:cNvCxnSpPr/>
            <p:nvPr/>
          </p:nvCxnSpPr>
          <p:spPr>
            <a:xfrm rot="10800000">
              <a:off x="1237675" y="2832750"/>
              <a:ext cx="0" cy="142800"/>
            </a:xfrm>
            <a:prstGeom prst="straightConnector1">
              <a:avLst/>
            </a:prstGeom>
            <a:noFill/>
            <a:ln cap="flat" cmpd="sng" w="9525">
              <a:solidFill>
                <a:schemeClr val="dk2"/>
              </a:solidFill>
              <a:prstDash val="solid"/>
              <a:round/>
              <a:headEnd len="med" w="med" type="none"/>
              <a:tailEnd len="med" w="med" type="none"/>
            </a:ln>
          </p:spPr>
        </p:cxnSp>
        <p:cxnSp>
          <p:nvCxnSpPr>
            <p:cNvPr id="726" name="Google Shape;726;p62"/>
            <p:cNvCxnSpPr/>
            <p:nvPr/>
          </p:nvCxnSpPr>
          <p:spPr>
            <a:xfrm rot="10800000">
              <a:off x="2866975" y="2832750"/>
              <a:ext cx="0" cy="142800"/>
            </a:xfrm>
            <a:prstGeom prst="straightConnector1">
              <a:avLst/>
            </a:prstGeom>
            <a:noFill/>
            <a:ln cap="flat" cmpd="sng" w="9525">
              <a:solidFill>
                <a:schemeClr val="dk2"/>
              </a:solidFill>
              <a:prstDash val="solid"/>
              <a:round/>
              <a:headEnd len="med" w="med" type="none"/>
              <a:tailEnd len="med" w="med" type="none"/>
            </a:ln>
          </p:spPr>
        </p:cxnSp>
      </p:grpSp>
      <p:sp>
        <p:nvSpPr>
          <p:cNvPr id="727" name="Google Shape;727;p62"/>
          <p:cNvSpPr txBox="1"/>
          <p:nvPr/>
        </p:nvSpPr>
        <p:spPr>
          <a:xfrm>
            <a:off x="7084401" y="1497700"/>
            <a:ext cx="10389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BioBrick Suffix</a:t>
            </a:r>
            <a:endParaRPr sz="1000">
              <a:latin typeface="Josefin Sans"/>
              <a:ea typeface="Josefin Sans"/>
              <a:cs typeface="Josefin Sans"/>
              <a:sym typeface="Josefin Sans"/>
            </a:endParaRPr>
          </a:p>
        </p:txBody>
      </p:sp>
      <p:grpSp>
        <p:nvGrpSpPr>
          <p:cNvPr id="728" name="Google Shape;728;p62"/>
          <p:cNvGrpSpPr/>
          <p:nvPr/>
        </p:nvGrpSpPr>
        <p:grpSpPr>
          <a:xfrm>
            <a:off x="6977237" y="1380850"/>
            <a:ext cx="1205519" cy="142800"/>
            <a:chOff x="1237675" y="2832750"/>
            <a:chExt cx="1629300" cy="142800"/>
          </a:xfrm>
        </p:grpSpPr>
        <p:cxnSp>
          <p:nvCxnSpPr>
            <p:cNvPr id="729" name="Google Shape;729;p62"/>
            <p:cNvCxnSpPr/>
            <p:nvPr/>
          </p:nvCxnSpPr>
          <p:spPr>
            <a:xfrm>
              <a:off x="1237675" y="2975550"/>
              <a:ext cx="1629300" cy="0"/>
            </a:xfrm>
            <a:prstGeom prst="straightConnector1">
              <a:avLst/>
            </a:prstGeom>
            <a:noFill/>
            <a:ln cap="flat" cmpd="sng" w="9525">
              <a:solidFill>
                <a:schemeClr val="dk2"/>
              </a:solidFill>
              <a:prstDash val="solid"/>
              <a:round/>
              <a:headEnd len="med" w="med" type="none"/>
              <a:tailEnd len="med" w="med" type="none"/>
            </a:ln>
          </p:spPr>
        </p:cxnSp>
        <p:cxnSp>
          <p:nvCxnSpPr>
            <p:cNvPr id="730" name="Google Shape;730;p62"/>
            <p:cNvCxnSpPr/>
            <p:nvPr/>
          </p:nvCxnSpPr>
          <p:spPr>
            <a:xfrm rot="10800000">
              <a:off x="1237675" y="2832750"/>
              <a:ext cx="0" cy="142800"/>
            </a:xfrm>
            <a:prstGeom prst="straightConnector1">
              <a:avLst/>
            </a:prstGeom>
            <a:noFill/>
            <a:ln cap="flat" cmpd="sng" w="9525">
              <a:solidFill>
                <a:schemeClr val="dk2"/>
              </a:solidFill>
              <a:prstDash val="solid"/>
              <a:round/>
              <a:headEnd len="med" w="med" type="none"/>
              <a:tailEnd len="med" w="med" type="none"/>
            </a:ln>
          </p:spPr>
        </p:cxnSp>
        <p:cxnSp>
          <p:nvCxnSpPr>
            <p:cNvPr id="731" name="Google Shape;731;p62"/>
            <p:cNvCxnSpPr/>
            <p:nvPr/>
          </p:nvCxnSpPr>
          <p:spPr>
            <a:xfrm rot="10800000">
              <a:off x="2866975" y="2832750"/>
              <a:ext cx="0" cy="142800"/>
            </a:xfrm>
            <a:prstGeom prst="straightConnector1">
              <a:avLst/>
            </a:prstGeom>
            <a:noFill/>
            <a:ln cap="flat" cmpd="sng" w="9525">
              <a:solidFill>
                <a:schemeClr val="dk2"/>
              </a:solidFill>
              <a:prstDash val="solid"/>
              <a:round/>
              <a:headEnd len="med" w="med" type="none"/>
              <a:tailEnd len="med" w="med" type="none"/>
            </a:ln>
          </p:spPr>
        </p:cxnSp>
      </p:grpSp>
      <p:sp>
        <p:nvSpPr>
          <p:cNvPr id="732" name="Google Shape;732;p62"/>
          <p:cNvSpPr txBox="1"/>
          <p:nvPr/>
        </p:nvSpPr>
        <p:spPr>
          <a:xfrm>
            <a:off x="1200150" y="4394700"/>
            <a:ext cx="6577800" cy="666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Now we have a plasmid (pSB1A3-RFP) with golden gate sites, with the recognition sites for BsI on the INTERIOR!</a:t>
            </a:r>
            <a:endParaRPr>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88"/>
                                        </p:tgtEl>
                                        <p:attrNameLst>
                                          <p:attrName>style.visibility</p:attrName>
                                        </p:attrNameLst>
                                      </p:cBhvr>
                                      <p:to>
                                        <p:strVal val="visible"/>
                                      </p:to>
                                    </p:set>
                                    <p:animEffect filter="fade" transition="in">
                                      <p:cBhvr>
                                        <p:cTn dur="1000"/>
                                        <p:tgtEl>
                                          <p:spTgt spid="688"/>
                                        </p:tgtEl>
                                      </p:cBhvr>
                                    </p:animEffect>
                                  </p:childTnLst>
                                </p:cTn>
                              </p:par>
                              <p:par>
                                <p:cTn fill="hold" nodeType="withEffect" presetClass="entr" presetID="10" presetSubtype="0">
                                  <p:stCondLst>
                                    <p:cond delay="0"/>
                                  </p:stCondLst>
                                  <p:childTnLst>
                                    <p:set>
                                      <p:cBhvr>
                                        <p:cTn dur="1" fill="hold">
                                          <p:stCondLst>
                                            <p:cond delay="0"/>
                                          </p:stCondLst>
                                        </p:cTn>
                                        <p:tgtEl>
                                          <p:spTgt spid="689"/>
                                        </p:tgtEl>
                                        <p:attrNameLst>
                                          <p:attrName>style.visibility</p:attrName>
                                        </p:attrNameLst>
                                      </p:cBhvr>
                                      <p:to>
                                        <p:strVal val="visible"/>
                                      </p:to>
                                    </p:set>
                                    <p:animEffect filter="fade" transition="in">
                                      <p:cBhvr>
                                        <p:cTn dur="1000"/>
                                        <p:tgtEl>
                                          <p:spTgt spid="689"/>
                                        </p:tgtEl>
                                      </p:cBhvr>
                                    </p:animEffect>
                                  </p:childTnLst>
                                </p:cTn>
                              </p:par>
                              <p:par>
                                <p:cTn fill="hold" nodeType="withEffect" presetClass="entr" presetID="10" presetSubtype="0">
                                  <p:stCondLst>
                                    <p:cond delay="0"/>
                                  </p:stCondLst>
                                  <p:childTnLst>
                                    <p:set>
                                      <p:cBhvr>
                                        <p:cTn dur="1" fill="hold">
                                          <p:stCondLst>
                                            <p:cond delay="0"/>
                                          </p:stCondLst>
                                        </p:cTn>
                                        <p:tgtEl>
                                          <p:spTgt spid="674"/>
                                        </p:tgtEl>
                                        <p:attrNameLst>
                                          <p:attrName>style.visibility</p:attrName>
                                        </p:attrNameLst>
                                      </p:cBhvr>
                                      <p:to>
                                        <p:strVal val="visible"/>
                                      </p:to>
                                    </p:set>
                                    <p:animEffect filter="fade" transition="in">
                                      <p:cBhvr>
                                        <p:cTn dur="1000"/>
                                        <p:tgtEl>
                                          <p:spTgt spid="674"/>
                                        </p:tgtEl>
                                      </p:cBhvr>
                                    </p:animEffect>
                                  </p:childTnLst>
                                </p:cTn>
                              </p:par>
                              <p:par>
                                <p:cTn fill="hold" nodeType="withEffect" presetClass="entr" presetID="10" presetSubtype="0">
                                  <p:stCondLst>
                                    <p:cond delay="0"/>
                                  </p:stCondLst>
                                  <p:childTnLst>
                                    <p:set>
                                      <p:cBhvr>
                                        <p:cTn dur="1" fill="hold">
                                          <p:stCondLst>
                                            <p:cond delay="0"/>
                                          </p:stCondLst>
                                        </p:cTn>
                                        <p:tgtEl>
                                          <p:spTgt spid="675"/>
                                        </p:tgtEl>
                                        <p:attrNameLst>
                                          <p:attrName>style.visibility</p:attrName>
                                        </p:attrNameLst>
                                      </p:cBhvr>
                                      <p:to>
                                        <p:strVal val="visible"/>
                                      </p:to>
                                    </p:set>
                                    <p:animEffect filter="fade" transition="in">
                                      <p:cBhvr>
                                        <p:cTn dur="1000"/>
                                        <p:tgtEl>
                                          <p:spTgt spid="675"/>
                                        </p:tgtEl>
                                      </p:cBhvr>
                                    </p:animEffect>
                                  </p:childTnLst>
                                </p:cTn>
                              </p:par>
                              <p:par>
                                <p:cTn fill="hold" nodeType="withEffect" presetClass="entr" presetID="10" presetSubtype="0">
                                  <p:stCondLst>
                                    <p:cond delay="0"/>
                                  </p:stCondLst>
                                  <p:childTnLst>
                                    <p:set>
                                      <p:cBhvr>
                                        <p:cTn dur="1" fill="hold">
                                          <p:stCondLst>
                                            <p:cond delay="0"/>
                                          </p:stCondLst>
                                        </p:cTn>
                                        <p:tgtEl>
                                          <p:spTgt spid="676"/>
                                        </p:tgtEl>
                                        <p:attrNameLst>
                                          <p:attrName>style.visibility</p:attrName>
                                        </p:attrNameLst>
                                      </p:cBhvr>
                                      <p:to>
                                        <p:strVal val="visible"/>
                                      </p:to>
                                    </p:set>
                                    <p:animEffect filter="fade" transition="in">
                                      <p:cBhvr>
                                        <p:cTn dur="1000"/>
                                        <p:tgtEl>
                                          <p:spTgt spid="676"/>
                                        </p:tgtEl>
                                      </p:cBhvr>
                                    </p:animEffect>
                                  </p:childTnLst>
                                </p:cTn>
                              </p:par>
                              <p:par>
                                <p:cTn fill="hold" nodeType="withEffect" presetClass="entr" presetID="10" presetSubtype="0">
                                  <p:stCondLst>
                                    <p:cond delay="0"/>
                                  </p:stCondLst>
                                  <p:childTnLst>
                                    <p:set>
                                      <p:cBhvr>
                                        <p:cTn dur="1" fill="hold">
                                          <p:stCondLst>
                                            <p:cond delay="0"/>
                                          </p:stCondLst>
                                        </p:cTn>
                                        <p:tgtEl>
                                          <p:spTgt spid="677"/>
                                        </p:tgtEl>
                                        <p:attrNameLst>
                                          <p:attrName>style.visibility</p:attrName>
                                        </p:attrNameLst>
                                      </p:cBhvr>
                                      <p:to>
                                        <p:strVal val="visible"/>
                                      </p:to>
                                    </p:set>
                                    <p:animEffect filter="fade" transition="in">
                                      <p:cBhvr>
                                        <p:cTn dur="1000"/>
                                        <p:tgtEl>
                                          <p:spTgt spid="677"/>
                                        </p:tgtEl>
                                      </p:cBhvr>
                                    </p:animEffect>
                                  </p:childTnLst>
                                </p:cTn>
                              </p:par>
                              <p:par>
                                <p:cTn fill="hold" nodeType="withEffect" presetClass="entr" presetID="10" presetSubtype="0">
                                  <p:stCondLst>
                                    <p:cond delay="0"/>
                                  </p:stCondLst>
                                  <p:childTnLst>
                                    <p:set>
                                      <p:cBhvr>
                                        <p:cTn dur="1" fill="hold">
                                          <p:stCondLst>
                                            <p:cond delay="0"/>
                                          </p:stCondLst>
                                        </p:cTn>
                                        <p:tgtEl>
                                          <p:spTgt spid="678"/>
                                        </p:tgtEl>
                                        <p:attrNameLst>
                                          <p:attrName>style.visibility</p:attrName>
                                        </p:attrNameLst>
                                      </p:cBhvr>
                                      <p:to>
                                        <p:strVal val="visible"/>
                                      </p:to>
                                    </p:set>
                                    <p:animEffect filter="fade" transition="in">
                                      <p:cBhvr>
                                        <p:cTn dur="1000"/>
                                        <p:tgtEl>
                                          <p:spTgt spid="678"/>
                                        </p:tgtEl>
                                      </p:cBhvr>
                                    </p:animEffect>
                                  </p:childTnLst>
                                </p:cTn>
                              </p:par>
                              <p:par>
                                <p:cTn fill="hold" nodeType="withEffect" presetClass="entr" presetID="10" presetSubtype="0">
                                  <p:stCondLst>
                                    <p:cond delay="0"/>
                                  </p:stCondLst>
                                  <p:childTnLst>
                                    <p:set>
                                      <p:cBhvr>
                                        <p:cTn dur="1" fill="hold">
                                          <p:stCondLst>
                                            <p:cond delay="0"/>
                                          </p:stCondLst>
                                        </p:cTn>
                                        <p:tgtEl>
                                          <p:spTgt spid="679"/>
                                        </p:tgtEl>
                                        <p:attrNameLst>
                                          <p:attrName>style.visibility</p:attrName>
                                        </p:attrNameLst>
                                      </p:cBhvr>
                                      <p:to>
                                        <p:strVal val="visible"/>
                                      </p:to>
                                    </p:set>
                                    <p:animEffect filter="fade" transition="in">
                                      <p:cBhvr>
                                        <p:cTn dur="1000"/>
                                        <p:tgtEl>
                                          <p:spTgt spid="679"/>
                                        </p:tgtEl>
                                      </p:cBhvr>
                                    </p:animEffect>
                                  </p:childTnLst>
                                </p:cTn>
                              </p:par>
                              <p:par>
                                <p:cTn fill="hold" nodeType="withEffect" presetClass="entr" presetID="10" presetSubtype="0">
                                  <p:stCondLst>
                                    <p:cond delay="0"/>
                                  </p:stCondLst>
                                  <p:childTnLst>
                                    <p:set>
                                      <p:cBhvr>
                                        <p:cTn dur="1" fill="hold">
                                          <p:stCondLst>
                                            <p:cond delay="0"/>
                                          </p:stCondLst>
                                        </p:cTn>
                                        <p:tgtEl>
                                          <p:spTgt spid="698"/>
                                        </p:tgtEl>
                                        <p:attrNameLst>
                                          <p:attrName>style.visibility</p:attrName>
                                        </p:attrNameLst>
                                      </p:cBhvr>
                                      <p:to>
                                        <p:strVal val="visible"/>
                                      </p:to>
                                    </p:set>
                                    <p:animEffect filter="fade" transition="in">
                                      <p:cBhvr>
                                        <p:cTn dur="1000"/>
                                        <p:tgtEl>
                                          <p:spTgt spid="698"/>
                                        </p:tgtEl>
                                      </p:cBhvr>
                                    </p:animEffect>
                                  </p:childTnLst>
                                </p:cTn>
                              </p:par>
                              <p:par>
                                <p:cTn fill="hold" nodeType="withEffect" presetClass="entr" presetID="10" presetSubtype="0">
                                  <p:stCondLst>
                                    <p:cond delay="0"/>
                                  </p:stCondLst>
                                  <p:childTnLst>
                                    <p:set>
                                      <p:cBhvr>
                                        <p:cTn dur="1" fill="hold">
                                          <p:stCondLst>
                                            <p:cond delay="0"/>
                                          </p:stCondLst>
                                        </p:cTn>
                                        <p:tgtEl>
                                          <p:spTgt spid="713"/>
                                        </p:tgtEl>
                                        <p:attrNameLst>
                                          <p:attrName>style.visibility</p:attrName>
                                        </p:attrNameLst>
                                      </p:cBhvr>
                                      <p:to>
                                        <p:strVal val="visible"/>
                                      </p:to>
                                    </p:set>
                                    <p:animEffect filter="fade" transition="in">
                                      <p:cBhvr>
                                        <p:cTn dur="1000"/>
                                        <p:tgtEl>
                                          <p:spTgt spid="713"/>
                                        </p:tgtEl>
                                      </p:cBhvr>
                                    </p:animEffect>
                                  </p:childTnLst>
                                </p:cTn>
                              </p:par>
                              <p:par>
                                <p:cTn fill="hold" nodeType="withEffect" presetClass="entr" presetID="10" presetSubtype="0">
                                  <p:stCondLst>
                                    <p:cond delay="0"/>
                                  </p:stCondLst>
                                  <p:childTnLst>
                                    <p:set>
                                      <p:cBhvr>
                                        <p:cTn dur="1" fill="hold">
                                          <p:stCondLst>
                                            <p:cond delay="0"/>
                                          </p:stCondLst>
                                        </p:cTn>
                                        <p:tgtEl>
                                          <p:spTgt spid="720"/>
                                        </p:tgtEl>
                                        <p:attrNameLst>
                                          <p:attrName>style.visibility</p:attrName>
                                        </p:attrNameLst>
                                      </p:cBhvr>
                                      <p:to>
                                        <p:strVal val="visible"/>
                                      </p:to>
                                    </p:set>
                                    <p:animEffect filter="fade" transition="in">
                                      <p:cBhvr>
                                        <p:cTn dur="1000"/>
                                        <p:tgtEl>
                                          <p:spTgt spid="720"/>
                                        </p:tgtEl>
                                      </p:cBhvr>
                                    </p:animEffect>
                                  </p:childTnLst>
                                </p:cTn>
                              </p:par>
                              <p:par>
                                <p:cTn fill="hold" nodeType="withEffect" presetClass="entr" presetID="10" presetSubtype="0">
                                  <p:stCondLst>
                                    <p:cond delay="0"/>
                                  </p:stCondLst>
                                  <p:childTnLst>
                                    <p:set>
                                      <p:cBhvr>
                                        <p:cTn dur="1" fill="hold">
                                          <p:stCondLst>
                                            <p:cond delay="0"/>
                                          </p:stCondLst>
                                        </p:cTn>
                                        <p:tgtEl>
                                          <p:spTgt spid="721"/>
                                        </p:tgtEl>
                                        <p:attrNameLst>
                                          <p:attrName>style.visibility</p:attrName>
                                        </p:attrNameLst>
                                      </p:cBhvr>
                                      <p:to>
                                        <p:strVal val="visible"/>
                                      </p:to>
                                    </p:set>
                                    <p:animEffect filter="fade" transition="in">
                                      <p:cBhvr>
                                        <p:cTn dur="1000"/>
                                        <p:tgtEl>
                                          <p:spTgt spid="721"/>
                                        </p:tgtEl>
                                      </p:cBhvr>
                                    </p:animEffect>
                                  </p:childTnLst>
                                </p:cTn>
                              </p:par>
                              <p:par>
                                <p:cTn fill="hold" nodeType="withEffect" presetClass="entr" presetID="10" presetSubtype="0">
                                  <p:stCondLst>
                                    <p:cond delay="0"/>
                                  </p:stCondLst>
                                  <p:childTnLst>
                                    <p:set>
                                      <p:cBhvr>
                                        <p:cTn dur="1" fill="hold">
                                          <p:stCondLst>
                                            <p:cond delay="0"/>
                                          </p:stCondLst>
                                        </p:cTn>
                                        <p:tgtEl>
                                          <p:spTgt spid="732"/>
                                        </p:tgtEl>
                                        <p:attrNameLst>
                                          <p:attrName>style.visibility</p:attrName>
                                        </p:attrNameLst>
                                      </p:cBhvr>
                                      <p:to>
                                        <p:strVal val="visible"/>
                                      </p:to>
                                    </p:set>
                                    <p:animEffect filter="fade" transition="in">
                                      <p:cBhvr>
                                        <p:cTn dur="1000"/>
                                        <p:tgtEl>
                                          <p:spTgt spid="73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63"/>
          <p:cNvSpPr/>
          <p:nvPr/>
        </p:nvSpPr>
        <p:spPr>
          <a:xfrm>
            <a:off x="7121725" y="782975"/>
            <a:ext cx="11892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CDS+Terminator</a:t>
            </a:r>
            <a:endParaRPr sz="1000">
              <a:latin typeface="Josefin Sans"/>
              <a:ea typeface="Josefin Sans"/>
              <a:cs typeface="Josefin Sans"/>
              <a:sym typeface="Josefin Sans"/>
            </a:endParaRPr>
          </a:p>
        </p:txBody>
      </p:sp>
      <p:grpSp>
        <p:nvGrpSpPr>
          <p:cNvPr id="738" name="Google Shape;738;p63"/>
          <p:cNvGrpSpPr/>
          <p:nvPr/>
        </p:nvGrpSpPr>
        <p:grpSpPr>
          <a:xfrm>
            <a:off x="156425" y="3066300"/>
            <a:ext cx="2628000" cy="1881475"/>
            <a:chOff x="156425" y="2415600"/>
            <a:chExt cx="2628000" cy="1881475"/>
          </a:xfrm>
        </p:grpSpPr>
        <p:sp>
          <p:nvSpPr>
            <p:cNvPr id="739" name="Google Shape;739;p63"/>
            <p:cNvSpPr/>
            <p:nvPr/>
          </p:nvSpPr>
          <p:spPr>
            <a:xfrm>
              <a:off x="156425" y="2750275"/>
              <a:ext cx="2628000" cy="154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lang="en">
                  <a:latin typeface="Josefin Sans"/>
                  <a:ea typeface="Josefin Sans"/>
                  <a:cs typeface="Josefin Sans"/>
                  <a:sym typeface="Josefin Sans"/>
                </a:rPr>
                <a:t>pSB1C3</a:t>
              </a:r>
              <a:endParaRPr>
                <a:latin typeface="Josefin Sans"/>
                <a:ea typeface="Josefin Sans"/>
                <a:cs typeface="Josefin Sans"/>
                <a:sym typeface="Josefin Sans"/>
              </a:endParaRPr>
            </a:p>
          </p:txBody>
        </p:sp>
        <p:grpSp>
          <p:nvGrpSpPr>
            <p:cNvPr id="740" name="Google Shape;740;p63"/>
            <p:cNvGrpSpPr/>
            <p:nvPr/>
          </p:nvGrpSpPr>
          <p:grpSpPr>
            <a:xfrm>
              <a:off x="246525" y="2415600"/>
              <a:ext cx="1095325" cy="1151163"/>
              <a:chOff x="118875" y="2415600"/>
              <a:chExt cx="1095325" cy="1151163"/>
            </a:xfrm>
          </p:grpSpPr>
          <p:grpSp>
            <p:nvGrpSpPr>
              <p:cNvPr id="741" name="Google Shape;741;p63"/>
              <p:cNvGrpSpPr/>
              <p:nvPr/>
            </p:nvGrpSpPr>
            <p:grpSpPr>
              <a:xfrm>
                <a:off x="409600" y="2415600"/>
                <a:ext cx="804600" cy="1151163"/>
                <a:chOff x="1437825" y="398038"/>
                <a:chExt cx="804600" cy="1151163"/>
              </a:xfrm>
            </p:grpSpPr>
            <p:sp>
              <p:nvSpPr>
                <p:cNvPr id="742" name="Google Shape;742;p63"/>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743" name="Google Shape;743;p63"/>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44" name="Google Shape;744;p63"/>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45" name="Google Shape;745;p63"/>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46" name="Google Shape;746;p63"/>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cxnSp>
            <p:nvCxnSpPr>
              <p:cNvPr id="747" name="Google Shape;747;p63"/>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748" name="Google Shape;748;p63"/>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EcoRI</a:t>
                </a:r>
                <a:endParaRPr sz="800">
                  <a:latin typeface="Josefin Sans"/>
                  <a:ea typeface="Josefin Sans"/>
                  <a:cs typeface="Josefin Sans"/>
                  <a:sym typeface="Josefin Sans"/>
                </a:endParaRPr>
              </a:p>
            </p:txBody>
          </p:sp>
        </p:grpSp>
        <p:grpSp>
          <p:nvGrpSpPr>
            <p:cNvPr id="749" name="Google Shape;749;p63"/>
            <p:cNvGrpSpPr/>
            <p:nvPr/>
          </p:nvGrpSpPr>
          <p:grpSpPr>
            <a:xfrm>
              <a:off x="1547750" y="2415600"/>
              <a:ext cx="1095325" cy="1151163"/>
              <a:chOff x="118875" y="2415600"/>
              <a:chExt cx="1095325" cy="1151163"/>
            </a:xfrm>
          </p:grpSpPr>
          <p:grpSp>
            <p:nvGrpSpPr>
              <p:cNvPr id="750" name="Google Shape;750;p63"/>
              <p:cNvGrpSpPr/>
              <p:nvPr/>
            </p:nvGrpSpPr>
            <p:grpSpPr>
              <a:xfrm>
                <a:off x="409600" y="2415600"/>
                <a:ext cx="804600" cy="1151163"/>
                <a:chOff x="1437825" y="398038"/>
                <a:chExt cx="804600" cy="1151163"/>
              </a:xfrm>
            </p:grpSpPr>
            <p:sp>
              <p:nvSpPr>
                <p:cNvPr id="751" name="Google Shape;751;p63"/>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752" name="Google Shape;752;p63"/>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53" name="Google Shape;753;p63"/>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54" name="Google Shape;754;p63"/>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55" name="Google Shape;755;p63"/>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Pst</a:t>
                  </a:r>
                  <a:r>
                    <a:rPr lang="en" sz="800">
                      <a:latin typeface="Josefin Sans"/>
                      <a:ea typeface="Josefin Sans"/>
                      <a:cs typeface="Josefin Sans"/>
                      <a:sym typeface="Josefin Sans"/>
                    </a:rPr>
                    <a:t>I</a:t>
                  </a:r>
                  <a:endParaRPr sz="800">
                    <a:latin typeface="Josefin Sans"/>
                    <a:ea typeface="Josefin Sans"/>
                    <a:cs typeface="Josefin Sans"/>
                    <a:sym typeface="Josefin Sans"/>
                  </a:endParaRPr>
                </a:p>
              </p:txBody>
            </p:sp>
          </p:grpSp>
          <p:cxnSp>
            <p:nvCxnSpPr>
              <p:cNvPr id="756" name="Google Shape;756;p63"/>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757" name="Google Shape;757;p63"/>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a:t>
                </a:r>
                <a:r>
                  <a:rPr lang="en" sz="800">
                    <a:latin typeface="Josefin Sans"/>
                    <a:ea typeface="Josefin Sans"/>
                    <a:cs typeface="Josefin Sans"/>
                    <a:sym typeface="Josefin Sans"/>
                  </a:rPr>
                  <a:t>I</a:t>
                </a:r>
                <a:endParaRPr sz="800">
                  <a:latin typeface="Josefin Sans"/>
                  <a:ea typeface="Josefin Sans"/>
                  <a:cs typeface="Josefin Sans"/>
                  <a:sym typeface="Josefin Sans"/>
                </a:endParaRPr>
              </a:p>
            </p:txBody>
          </p:sp>
        </p:grpSp>
      </p:grpSp>
      <p:grpSp>
        <p:nvGrpSpPr>
          <p:cNvPr id="758" name="Google Shape;758;p63"/>
          <p:cNvGrpSpPr/>
          <p:nvPr/>
        </p:nvGrpSpPr>
        <p:grpSpPr>
          <a:xfrm>
            <a:off x="3258000" y="3066300"/>
            <a:ext cx="2628000" cy="1881475"/>
            <a:chOff x="156425" y="2415600"/>
            <a:chExt cx="2628000" cy="1881475"/>
          </a:xfrm>
        </p:grpSpPr>
        <p:sp>
          <p:nvSpPr>
            <p:cNvPr id="759" name="Google Shape;759;p63"/>
            <p:cNvSpPr/>
            <p:nvPr/>
          </p:nvSpPr>
          <p:spPr>
            <a:xfrm>
              <a:off x="156425" y="2750275"/>
              <a:ext cx="2628000" cy="154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lang="en">
                  <a:latin typeface="Josefin Sans"/>
                  <a:ea typeface="Josefin Sans"/>
                  <a:cs typeface="Josefin Sans"/>
                  <a:sym typeface="Josefin Sans"/>
                </a:rPr>
                <a:t>pSB1C3</a:t>
              </a:r>
              <a:endParaRPr>
                <a:latin typeface="Josefin Sans"/>
                <a:ea typeface="Josefin Sans"/>
                <a:cs typeface="Josefin Sans"/>
                <a:sym typeface="Josefin Sans"/>
              </a:endParaRPr>
            </a:p>
          </p:txBody>
        </p:sp>
        <p:grpSp>
          <p:nvGrpSpPr>
            <p:cNvPr id="760" name="Google Shape;760;p63"/>
            <p:cNvGrpSpPr/>
            <p:nvPr/>
          </p:nvGrpSpPr>
          <p:grpSpPr>
            <a:xfrm>
              <a:off x="246525" y="2415600"/>
              <a:ext cx="1095325" cy="1151163"/>
              <a:chOff x="118875" y="2415600"/>
              <a:chExt cx="1095325" cy="1151163"/>
            </a:xfrm>
          </p:grpSpPr>
          <p:grpSp>
            <p:nvGrpSpPr>
              <p:cNvPr id="761" name="Google Shape;761;p63"/>
              <p:cNvGrpSpPr/>
              <p:nvPr/>
            </p:nvGrpSpPr>
            <p:grpSpPr>
              <a:xfrm>
                <a:off x="409600" y="2415600"/>
                <a:ext cx="804600" cy="1151163"/>
                <a:chOff x="1437825" y="398038"/>
                <a:chExt cx="804600" cy="1151163"/>
              </a:xfrm>
            </p:grpSpPr>
            <p:sp>
              <p:nvSpPr>
                <p:cNvPr id="762" name="Google Shape;762;p63"/>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763" name="Google Shape;763;p63"/>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64" name="Google Shape;764;p63"/>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65" name="Google Shape;765;p63"/>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66" name="Google Shape;766;p63"/>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cxnSp>
            <p:nvCxnSpPr>
              <p:cNvPr id="767" name="Google Shape;767;p63"/>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768" name="Google Shape;768;p63"/>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EcoRI</a:t>
                </a:r>
                <a:endParaRPr sz="800">
                  <a:latin typeface="Josefin Sans"/>
                  <a:ea typeface="Josefin Sans"/>
                  <a:cs typeface="Josefin Sans"/>
                  <a:sym typeface="Josefin Sans"/>
                </a:endParaRPr>
              </a:p>
            </p:txBody>
          </p:sp>
        </p:grpSp>
        <p:grpSp>
          <p:nvGrpSpPr>
            <p:cNvPr id="769" name="Google Shape;769;p63"/>
            <p:cNvGrpSpPr/>
            <p:nvPr/>
          </p:nvGrpSpPr>
          <p:grpSpPr>
            <a:xfrm>
              <a:off x="1547750" y="2415600"/>
              <a:ext cx="1095325" cy="1151163"/>
              <a:chOff x="118875" y="2415600"/>
              <a:chExt cx="1095325" cy="1151163"/>
            </a:xfrm>
          </p:grpSpPr>
          <p:grpSp>
            <p:nvGrpSpPr>
              <p:cNvPr id="770" name="Google Shape;770;p63"/>
              <p:cNvGrpSpPr/>
              <p:nvPr/>
            </p:nvGrpSpPr>
            <p:grpSpPr>
              <a:xfrm>
                <a:off x="409600" y="2415600"/>
                <a:ext cx="804600" cy="1151163"/>
                <a:chOff x="1437825" y="398038"/>
                <a:chExt cx="804600" cy="1151163"/>
              </a:xfrm>
            </p:grpSpPr>
            <p:sp>
              <p:nvSpPr>
                <p:cNvPr id="771" name="Google Shape;771;p63"/>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772" name="Google Shape;772;p63"/>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73" name="Google Shape;773;p63"/>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74" name="Google Shape;774;p63"/>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75" name="Google Shape;775;p63"/>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PstI</a:t>
                  </a:r>
                  <a:endParaRPr sz="800">
                    <a:latin typeface="Josefin Sans"/>
                    <a:ea typeface="Josefin Sans"/>
                    <a:cs typeface="Josefin Sans"/>
                    <a:sym typeface="Josefin Sans"/>
                  </a:endParaRPr>
                </a:p>
              </p:txBody>
            </p:sp>
          </p:grpSp>
          <p:cxnSp>
            <p:nvCxnSpPr>
              <p:cNvPr id="776" name="Google Shape;776;p63"/>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777" name="Google Shape;777;p63"/>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grpSp>
      </p:grpSp>
      <p:grpSp>
        <p:nvGrpSpPr>
          <p:cNvPr id="778" name="Google Shape;778;p63"/>
          <p:cNvGrpSpPr/>
          <p:nvPr/>
        </p:nvGrpSpPr>
        <p:grpSpPr>
          <a:xfrm>
            <a:off x="6359575" y="3066300"/>
            <a:ext cx="2628000" cy="1881475"/>
            <a:chOff x="156425" y="2415600"/>
            <a:chExt cx="2628000" cy="1881475"/>
          </a:xfrm>
        </p:grpSpPr>
        <p:sp>
          <p:nvSpPr>
            <p:cNvPr id="779" name="Google Shape;779;p63"/>
            <p:cNvSpPr/>
            <p:nvPr/>
          </p:nvSpPr>
          <p:spPr>
            <a:xfrm>
              <a:off x="156425" y="2750275"/>
              <a:ext cx="2628000" cy="154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lang="en">
                  <a:latin typeface="Josefin Sans"/>
                  <a:ea typeface="Josefin Sans"/>
                  <a:cs typeface="Josefin Sans"/>
                  <a:sym typeface="Josefin Sans"/>
                </a:rPr>
                <a:t>pSB1C3</a:t>
              </a:r>
              <a:endParaRPr>
                <a:latin typeface="Josefin Sans"/>
                <a:ea typeface="Josefin Sans"/>
                <a:cs typeface="Josefin Sans"/>
                <a:sym typeface="Josefin Sans"/>
              </a:endParaRPr>
            </a:p>
          </p:txBody>
        </p:sp>
        <p:grpSp>
          <p:nvGrpSpPr>
            <p:cNvPr id="780" name="Google Shape;780;p63"/>
            <p:cNvGrpSpPr/>
            <p:nvPr/>
          </p:nvGrpSpPr>
          <p:grpSpPr>
            <a:xfrm>
              <a:off x="246525" y="2415600"/>
              <a:ext cx="1095325" cy="1151163"/>
              <a:chOff x="118875" y="2415600"/>
              <a:chExt cx="1095325" cy="1151163"/>
            </a:xfrm>
          </p:grpSpPr>
          <p:grpSp>
            <p:nvGrpSpPr>
              <p:cNvPr id="781" name="Google Shape;781;p63"/>
              <p:cNvGrpSpPr/>
              <p:nvPr/>
            </p:nvGrpSpPr>
            <p:grpSpPr>
              <a:xfrm>
                <a:off x="409600" y="2415600"/>
                <a:ext cx="804600" cy="1151163"/>
                <a:chOff x="1437825" y="398038"/>
                <a:chExt cx="804600" cy="1151163"/>
              </a:xfrm>
            </p:grpSpPr>
            <p:sp>
              <p:nvSpPr>
                <p:cNvPr id="782" name="Google Shape;782;p63"/>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783" name="Google Shape;783;p63"/>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84" name="Google Shape;784;p63"/>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85" name="Google Shape;785;p63"/>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86" name="Google Shape;786;p63"/>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cxnSp>
            <p:nvCxnSpPr>
              <p:cNvPr id="787" name="Google Shape;787;p63"/>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788" name="Google Shape;788;p63"/>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EcoRI</a:t>
                </a:r>
                <a:endParaRPr sz="800">
                  <a:latin typeface="Josefin Sans"/>
                  <a:ea typeface="Josefin Sans"/>
                  <a:cs typeface="Josefin Sans"/>
                  <a:sym typeface="Josefin Sans"/>
                </a:endParaRPr>
              </a:p>
            </p:txBody>
          </p:sp>
        </p:grpSp>
        <p:grpSp>
          <p:nvGrpSpPr>
            <p:cNvPr id="789" name="Google Shape;789;p63"/>
            <p:cNvGrpSpPr/>
            <p:nvPr/>
          </p:nvGrpSpPr>
          <p:grpSpPr>
            <a:xfrm>
              <a:off x="1547750" y="2415600"/>
              <a:ext cx="1095325" cy="1151163"/>
              <a:chOff x="118875" y="2415600"/>
              <a:chExt cx="1095325" cy="1151163"/>
            </a:xfrm>
          </p:grpSpPr>
          <p:grpSp>
            <p:nvGrpSpPr>
              <p:cNvPr id="790" name="Google Shape;790;p63"/>
              <p:cNvGrpSpPr/>
              <p:nvPr/>
            </p:nvGrpSpPr>
            <p:grpSpPr>
              <a:xfrm>
                <a:off x="409600" y="2415600"/>
                <a:ext cx="804600" cy="1151163"/>
                <a:chOff x="1437825" y="398038"/>
                <a:chExt cx="804600" cy="1151163"/>
              </a:xfrm>
            </p:grpSpPr>
            <p:sp>
              <p:nvSpPr>
                <p:cNvPr id="791" name="Google Shape;791;p63"/>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792" name="Google Shape;792;p63"/>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793" name="Google Shape;793;p63"/>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794" name="Google Shape;794;p63"/>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795" name="Google Shape;795;p63"/>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PstI</a:t>
                  </a:r>
                  <a:endParaRPr sz="800">
                    <a:latin typeface="Josefin Sans"/>
                    <a:ea typeface="Josefin Sans"/>
                    <a:cs typeface="Josefin Sans"/>
                    <a:sym typeface="Josefin Sans"/>
                  </a:endParaRPr>
                </a:p>
              </p:txBody>
            </p:sp>
          </p:grpSp>
          <p:cxnSp>
            <p:nvCxnSpPr>
              <p:cNvPr id="796" name="Google Shape;796;p63"/>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797" name="Google Shape;797;p63"/>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grpSp>
      </p:grpSp>
      <p:sp>
        <p:nvSpPr>
          <p:cNvPr id="798" name="Google Shape;798;p63"/>
          <p:cNvSpPr/>
          <p:nvPr/>
        </p:nvSpPr>
        <p:spPr>
          <a:xfrm>
            <a:off x="6873925" y="782975"/>
            <a:ext cx="247800" cy="3153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99" name="Google Shape;799;p63"/>
          <p:cNvSpPr/>
          <p:nvPr/>
        </p:nvSpPr>
        <p:spPr>
          <a:xfrm>
            <a:off x="8310925" y="782975"/>
            <a:ext cx="247800" cy="3153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00" name="Google Shape;800;p63"/>
          <p:cNvGrpSpPr/>
          <p:nvPr/>
        </p:nvGrpSpPr>
        <p:grpSpPr>
          <a:xfrm>
            <a:off x="137075" y="726938"/>
            <a:ext cx="2666700" cy="319313"/>
            <a:chOff x="156425" y="778963"/>
            <a:chExt cx="2666700" cy="319313"/>
          </a:xfrm>
        </p:grpSpPr>
        <p:sp>
          <p:nvSpPr>
            <p:cNvPr id="801" name="Google Shape;801;p63"/>
            <p:cNvSpPr/>
            <p:nvPr/>
          </p:nvSpPr>
          <p:spPr>
            <a:xfrm>
              <a:off x="937925" y="782975"/>
              <a:ext cx="11037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Promoter+RBS</a:t>
              </a:r>
              <a:endParaRPr sz="1000">
                <a:latin typeface="Josefin Sans"/>
                <a:ea typeface="Josefin Sans"/>
                <a:cs typeface="Josefin Sans"/>
                <a:sym typeface="Josefin Sans"/>
              </a:endParaRPr>
            </a:p>
          </p:txBody>
        </p:sp>
        <p:sp>
          <p:nvSpPr>
            <p:cNvPr id="802" name="Google Shape;802;p63"/>
            <p:cNvSpPr/>
            <p:nvPr/>
          </p:nvSpPr>
          <p:spPr>
            <a:xfrm>
              <a:off x="690125" y="782975"/>
              <a:ext cx="247800" cy="3153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3" name="Google Shape;803;p63"/>
            <p:cNvSpPr/>
            <p:nvPr/>
          </p:nvSpPr>
          <p:spPr>
            <a:xfrm>
              <a:off x="2041625" y="782975"/>
              <a:ext cx="247800" cy="3153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4" name="Google Shape;804;p63"/>
            <p:cNvSpPr/>
            <p:nvPr/>
          </p:nvSpPr>
          <p:spPr>
            <a:xfrm>
              <a:off x="156425" y="778963"/>
              <a:ext cx="533700" cy="3153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805" name="Google Shape;805;p63"/>
            <p:cNvSpPr/>
            <p:nvPr/>
          </p:nvSpPr>
          <p:spPr>
            <a:xfrm>
              <a:off x="2289425" y="782975"/>
              <a:ext cx="533700" cy="3153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p:txBody>
        </p:sp>
      </p:grpSp>
      <p:grpSp>
        <p:nvGrpSpPr>
          <p:cNvPr id="806" name="Google Shape;806;p63"/>
          <p:cNvGrpSpPr/>
          <p:nvPr/>
        </p:nvGrpSpPr>
        <p:grpSpPr>
          <a:xfrm>
            <a:off x="3238650" y="780963"/>
            <a:ext cx="2666700" cy="319313"/>
            <a:chOff x="3238650" y="780963"/>
            <a:chExt cx="2666700" cy="319313"/>
          </a:xfrm>
        </p:grpSpPr>
        <p:sp>
          <p:nvSpPr>
            <p:cNvPr id="807" name="Google Shape;807;p63"/>
            <p:cNvSpPr/>
            <p:nvPr/>
          </p:nvSpPr>
          <p:spPr>
            <a:xfrm>
              <a:off x="4020150" y="782975"/>
              <a:ext cx="11037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Signal Peptide</a:t>
              </a:r>
              <a:endParaRPr sz="1000">
                <a:latin typeface="Josefin Sans"/>
                <a:ea typeface="Josefin Sans"/>
                <a:cs typeface="Josefin Sans"/>
                <a:sym typeface="Josefin Sans"/>
              </a:endParaRPr>
            </a:p>
          </p:txBody>
        </p:sp>
        <p:sp>
          <p:nvSpPr>
            <p:cNvPr id="808" name="Google Shape;808;p63"/>
            <p:cNvSpPr/>
            <p:nvPr/>
          </p:nvSpPr>
          <p:spPr>
            <a:xfrm>
              <a:off x="3772350" y="782975"/>
              <a:ext cx="247800" cy="3153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9" name="Google Shape;809;p63"/>
            <p:cNvSpPr/>
            <p:nvPr/>
          </p:nvSpPr>
          <p:spPr>
            <a:xfrm>
              <a:off x="5123850" y="782975"/>
              <a:ext cx="247800" cy="315300"/>
            </a:xfrm>
            <a:prstGeom prst="rect">
              <a:avLst/>
            </a:prstGeom>
            <a:no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810" name="Google Shape;810;p63"/>
            <p:cNvGrpSpPr/>
            <p:nvPr/>
          </p:nvGrpSpPr>
          <p:grpSpPr>
            <a:xfrm>
              <a:off x="3238650" y="780963"/>
              <a:ext cx="2666700" cy="319313"/>
              <a:chOff x="156425" y="778963"/>
              <a:chExt cx="2666700" cy="319313"/>
            </a:xfrm>
          </p:grpSpPr>
          <p:sp>
            <p:nvSpPr>
              <p:cNvPr id="811" name="Google Shape;811;p63"/>
              <p:cNvSpPr/>
              <p:nvPr/>
            </p:nvSpPr>
            <p:spPr>
              <a:xfrm>
                <a:off x="156425" y="778963"/>
                <a:ext cx="533700" cy="3153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812" name="Google Shape;812;p63"/>
              <p:cNvSpPr/>
              <p:nvPr/>
            </p:nvSpPr>
            <p:spPr>
              <a:xfrm>
                <a:off x="2289425" y="782975"/>
                <a:ext cx="533700" cy="3153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p:txBody>
          </p:sp>
        </p:grpSp>
      </p:grpSp>
      <p:grpSp>
        <p:nvGrpSpPr>
          <p:cNvPr id="813" name="Google Shape;813;p63"/>
          <p:cNvGrpSpPr/>
          <p:nvPr/>
        </p:nvGrpSpPr>
        <p:grpSpPr>
          <a:xfrm>
            <a:off x="6329501" y="780968"/>
            <a:ext cx="2773635" cy="319313"/>
            <a:chOff x="156425" y="778963"/>
            <a:chExt cx="2666700" cy="319313"/>
          </a:xfrm>
        </p:grpSpPr>
        <p:sp>
          <p:nvSpPr>
            <p:cNvPr id="814" name="Google Shape;814;p63"/>
            <p:cNvSpPr/>
            <p:nvPr/>
          </p:nvSpPr>
          <p:spPr>
            <a:xfrm>
              <a:off x="156425" y="778963"/>
              <a:ext cx="533700" cy="3153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815" name="Google Shape;815;p63"/>
            <p:cNvSpPr/>
            <p:nvPr/>
          </p:nvSpPr>
          <p:spPr>
            <a:xfrm>
              <a:off x="2289425" y="782975"/>
              <a:ext cx="533700" cy="3153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p:txBody>
        </p:sp>
      </p:grpSp>
      <p:sp>
        <p:nvSpPr>
          <p:cNvPr id="816" name="Google Shape;816;p63"/>
          <p:cNvSpPr txBox="1"/>
          <p:nvPr/>
        </p:nvSpPr>
        <p:spPr>
          <a:xfrm>
            <a:off x="137075" y="167275"/>
            <a:ext cx="1974900" cy="41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Josefin Sans"/>
                <a:ea typeface="Josefin Sans"/>
                <a:cs typeface="Josefin Sans"/>
                <a:sym typeface="Josefin Sans"/>
              </a:rPr>
              <a:t>G-Blocks:</a:t>
            </a:r>
            <a:endParaRPr b="1">
              <a:latin typeface="Josefin Sans"/>
              <a:ea typeface="Josefin Sans"/>
              <a:cs typeface="Josefin Sans"/>
              <a:sym typeface="Josefin Sans"/>
            </a:endParaRPr>
          </a:p>
        </p:txBody>
      </p:sp>
      <p:cxnSp>
        <p:nvCxnSpPr>
          <p:cNvPr id="817" name="Google Shape;817;p63"/>
          <p:cNvCxnSpPr/>
          <p:nvPr/>
        </p:nvCxnSpPr>
        <p:spPr>
          <a:xfrm flipH="1" rot="10800000">
            <a:off x="156425" y="2472538"/>
            <a:ext cx="8582400" cy="7500"/>
          </a:xfrm>
          <a:prstGeom prst="straightConnector1">
            <a:avLst/>
          </a:prstGeom>
          <a:noFill/>
          <a:ln cap="flat" cmpd="sng" w="19050">
            <a:solidFill>
              <a:srgbClr val="CCCCCC"/>
            </a:solidFill>
            <a:prstDash val="dash"/>
            <a:round/>
            <a:headEnd len="med" w="med" type="none"/>
            <a:tailEnd len="med" w="med" type="none"/>
          </a:ln>
        </p:spPr>
      </p:cxnSp>
      <p:cxnSp>
        <p:nvCxnSpPr>
          <p:cNvPr id="818" name="Google Shape;818;p63"/>
          <p:cNvCxnSpPr/>
          <p:nvPr/>
        </p:nvCxnSpPr>
        <p:spPr>
          <a:xfrm flipH="1">
            <a:off x="4563288" y="1280900"/>
            <a:ext cx="8700" cy="1644900"/>
          </a:xfrm>
          <a:prstGeom prst="straightConnector1">
            <a:avLst/>
          </a:prstGeom>
          <a:noFill/>
          <a:ln cap="flat" cmpd="sng" w="9525">
            <a:solidFill>
              <a:schemeClr val="dk2"/>
            </a:solidFill>
            <a:prstDash val="solid"/>
            <a:round/>
            <a:headEnd len="med" w="med" type="none"/>
            <a:tailEnd len="med" w="med" type="triangle"/>
          </a:ln>
        </p:spPr>
      </p:cxnSp>
      <p:sp>
        <p:nvSpPr>
          <p:cNvPr id="819" name="Google Shape;819;p63"/>
          <p:cNvSpPr txBox="1"/>
          <p:nvPr/>
        </p:nvSpPr>
        <p:spPr>
          <a:xfrm>
            <a:off x="4615775" y="2237950"/>
            <a:ext cx="2328600" cy="476700"/>
          </a:xfrm>
          <a:prstGeom prst="rect">
            <a:avLst/>
          </a:prstGeom>
          <a:solidFill>
            <a:srgbClr val="FFFFFF"/>
          </a:solid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000">
                <a:latin typeface="Josefin Sans"/>
                <a:ea typeface="Josefin Sans"/>
                <a:cs typeface="Josefin Sans"/>
                <a:sym typeface="Josefin Sans"/>
              </a:rPr>
              <a:t>Digestion with EcoRI and PstI and subsequent ligation with ligase</a:t>
            </a:r>
            <a:endParaRPr b="1" sz="1000">
              <a:latin typeface="Josefin Sans"/>
              <a:ea typeface="Josefin Sans"/>
              <a:cs typeface="Josefin Sans"/>
              <a:sym typeface="Josefin Sans"/>
            </a:endParaRPr>
          </a:p>
        </p:txBody>
      </p:sp>
      <p:sp>
        <p:nvSpPr>
          <p:cNvPr id="820" name="Google Shape;820;p63"/>
          <p:cNvSpPr/>
          <p:nvPr/>
        </p:nvSpPr>
        <p:spPr>
          <a:xfrm>
            <a:off x="1070975" y="32224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1" name="Google Shape;821;p63"/>
          <p:cNvSpPr/>
          <p:nvPr/>
        </p:nvSpPr>
        <p:spPr>
          <a:xfrm>
            <a:off x="1688900" y="32224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2" name="Google Shape;822;p63"/>
          <p:cNvSpPr/>
          <p:nvPr/>
        </p:nvSpPr>
        <p:spPr>
          <a:xfrm>
            <a:off x="4161500" y="32224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3" name="Google Shape;823;p63"/>
          <p:cNvSpPr/>
          <p:nvPr/>
        </p:nvSpPr>
        <p:spPr>
          <a:xfrm>
            <a:off x="4794475" y="32224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63"/>
          <p:cNvSpPr/>
          <p:nvPr/>
        </p:nvSpPr>
        <p:spPr>
          <a:xfrm>
            <a:off x="7251875" y="3368475"/>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5" name="Google Shape;825;p63"/>
          <p:cNvSpPr/>
          <p:nvPr/>
        </p:nvSpPr>
        <p:spPr>
          <a:xfrm>
            <a:off x="7921075" y="3368475"/>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26" name="Google Shape;826;p63"/>
          <p:cNvSpPr/>
          <p:nvPr/>
        </p:nvSpPr>
        <p:spPr>
          <a:xfrm>
            <a:off x="1212950" y="3222450"/>
            <a:ext cx="4758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827" name="Google Shape;827;p63"/>
          <p:cNvSpPr/>
          <p:nvPr/>
        </p:nvSpPr>
        <p:spPr>
          <a:xfrm>
            <a:off x="4308463" y="3222450"/>
            <a:ext cx="4758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828" name="Google Shape;828;p63"/>
          <p:cNvSpPr/>
          <p:nvPr/>
        </p:nvSpPr>
        <p:spPr>
          <a:xfrm>
            <a:off x="7403852" y="3368475"/>
            <a:ext cx="5172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829" name="Google Shape;829;p63"/>
          <p:cNvSpPr txBox="1"/>
          <p:nvPr/>
        </p:nvSpPr>
        <p:spPr>
          <a:xfrm>
            <a:off x="137075" y="2639625"/>
            <a:ext cx="2955300" cy="41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Josefin Sans"/>
                <a:ea typeface="Josefin Sans"/>
                <a:cs typeface="Josefin Sans"/>
                <a:sym typeface="Josefin Sans"/>
              </a:rPr>
              <a:t>Put g-blocks into plasmids </a:t>
            </a:r>
            <a:endParaRPr b="1">
              <a:latin typeface="Josefin Sans"/>
              <a:ea typeface="Josefin Sans"/>
              <a:cs typeface="Josefin Sans"/>
              <a:sym typeface="Josefin Sans"/>
            </a:endParaRPr>
          </a:p>
        </p:txBody>
      </p:sp>
      <p:cxnSp>
        <p:nvCxnSpPr>
          <p:cNvPr id="830" name="Google Shape;830;p63"/>
          <p:cNvCxnSpPr>
            <a:endCxn id="802" idx="2"/>
          </p:cNvCxnSpPr>
          <p:nvPr/>
        </p:nvCxnSpPr>
        <p:spPr>
          <a:xfrm rot="10800000">
            <a:off x="794675" y="1046250"/>
            <a:ext cx="488100" cy="307500"/>
          </a:xfrm>
          <a:prstGeom prst="straightConnector1">
            <a:avLst/>
          </a:prstGeom>
          <a:noFill/>
          <a:ln cap="flat" cmpd="sng" w="9525">
            <a:solidFill>
              <a:schemeClr val="dk2"/>
            </a:solidFill>
            <a:prstDash val="solid"/>
            <a:round/>
            <a:headEnd len="med" w="med" type="none"/>
            <a:tailEnd len="med" w="med" type="triangle"/>
          </a:ln>
        </p:spPr>
      </p:cxnSp>
      <p:sp>
        <p:nvSpPr>
          <p:cNvPr id="831" name="Google Shape;831;p63"/>
          <p:cNvSpPr txBox="1"/>
          <p:nvPr/>
        </p:nvSpPr>
        <p:spPr>
          <a:xfrm>
            <a:off x="1047800" y="1148363"/>
            <a:ext cx="1434000" cy="47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Golden gate recognition/cut sites</a:t>
            </a:r>
            <a:endParaRPr sz="1000">
              <a:latin typeface="Josefin Sans"/>
              <a:ea typeface="Josefin Sans"/>
              <a:cs typeface="Josefin Sans"/>
              <a:sym typeface="Josefin Sans"/>
            </a:endParaRPr>
          </a:p>
        </p:txBody>
      </p:sp>
      <p:sp>
        <p:nvSpPr>
          <p:cNvPr id="832" name="Google Shape;832;p63"/>
          <p:cNvSpPr txBox="1"/>
          <p:nvPr/>
        </p:nvSpPr>
        <p:spPr>
          <a:xfrm>
            <a:off x="866000" y="1632525"/>
            <a:ext cx="1797600" cy="8475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Is the recognition site on the interior or exterior?</a:t>
            </a:r>
            <a:endParaRPr>
              <a:latin typeface="Josefin Sans"/>
              <a:ea typeface="Josefin Sans"/>
              <a:cs typeface="Josefin Sans"/>
              <a:sym typeface="Josefin Sans"/>
            </a:endParaRPr>
          </a:p>
        </p:txBody>
      </p:sp>
      <p:sp>
        <p:nvSpPr>
          <p:cNvPr id="833" name="Google Shape;833;p63"/>
          <p:cNvSpPr txBox="1"/>
          <p:nvPr/>
        </p:nvSpPr>
        <p:spPr>
          <a:xfrm>
            <a:off x="7098175" y="1832050"/>
            <a:ext cx="1797600" cy="10188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Why might you want to put the g-blocks into plasmids?</a:t>
            </a:r>
            <a:endParaRPr>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18"/>
                                        </p:tgtEl>
                                        <p:attrNameLst>
                                          <p:attrName>style.visibility</p:attrName>
                                        </p:attrNameLst>
                                      </p:cBhvr>
                                      <p:to>
                                        <p:strVal val="visible"/>
                                      </p:to>
                                    </p:set>
                                    <p:animEffect filter="fade" transition="in">
                                      <p:cBhvr>
                                        <p:cTn dur="1000"/>
                                        <p:tgtEl>
                                          <p:spTgt spid="818"/>
                                        </p:tgtEl>
                                      </p:cBhvr>
                                    </p:animEffect>
                                  </p:childTnLst>
                                </p:cTn>
                              </p:par>
                              <p:par>
                                <p:cTn fill="hold" nodeType="withEffect" presetClass="entr" presetID="10" presetSubtype="0">
                                  <p:stCondLst>
                                    <p:cond delay="0"/>
                                  </p:stCondLst>
                                  <p:childTnLst>
                                    <p:set>
                                      <p:cBhvr>
                                        <p:cTn dur="1" fill="hold">
                                          <p:stCondLst>
                                            <p:cond delay="0"/>
                                          </p:stCondLst>
                                        </p:cTn>
                                        <p:tgtEl>
                                          <p:spTgt spid="819"/>
                                        </p:tgtEl>
                                        <p:attrNameLst>
                                          <p:attrName>style.visibility</p:attrName>
                                        </p:attrNameLst>
                                      </p:cBhvr>
                                      <p:to>
                                        <p:strVal val="visible"/>
                                      </p:to>
                                    </p:set>
                                    <p:animEffect filter="fade" transition="in">
                                      <p:cBhvr>
                                        <p:cTn dur="1000"/>
                                        <p:tgtEl>
                                          <p:spTgt spid="819"/>
                                        </p:tgtEl>
                                      </p:cBhvr>
                                    </p:animEffect>
                                  </p:childTnLst>
                                </p:cTn>
                              </p:par>
                              <p:par>
                                <p:cTn fill="hold" nodeType="withEffect" presetClass="entr" presetID="10" presetSubtype="0">
                                  <p:stCondLst>
                                    <p:cond delay="0"/>
                                  </p:stCondLst>
                                  <p:childTnLst>
                                    <p:set>
                                      <p:cBhvr>
                                        <p:cTn dur="1" fill="hold">
                                          <p:stCondLst>
                                            <p:cond delay="0"/>
                                          </p:stCondLst>
                                        </p:cTn>
                                        <p:tgtEl>
                                          <p:spTgt spid="738"/>
                                        </p:tgtEl>
                                        <p:attrNameLst>
                                          <p:attrName>style.visibility</p:attrName>
                                        </p:attrNameLst>
                                      </p:cBhvr>
                                      <p:to>
                                        <p:strVal val="visible"/>
                                      </p:to>
                                    </p:set>
                                    <p:animEffect filter="fade" transition="in">
                                      <p:cBhvr>
                                        <p:cTn dur="1000"/>
                                        <p:tgtEl>
                                          <p:spTgt spid="738"/>
                                        </p:tgtEl>
                                      </p:cBhvr>
                                    </p:animEffect>
                                  </p:childTnLst>
                                </p:cTn>
                              </p:par>
                              <p:par>
                                <p:cTn fill="hold" nodeType="withEffect" presetClass="entr" presetID="10" presetSubtype="0">
                                  <p:stCondLst>
                                    <p:cond delay="0"/>
                                  </p:stCondLst>
                                  <p:childTnLst>
                                    <p:set>
                                      <p:cBhvr>
                                        <p:cTn dur="1" fill="hold">
                                          <p:stCondLst>
                                            <p:cond delay="0"/>
                                          </p:stCondLst>
                                        </p:cTn>
                                        <p:tgtEl>
                                          <p:spTgt spid="758"/>
                                        </p:tgtEl>
                                        <p:attrNameLst>
                                          <p:attrName>style.visibility</p:attrName>
                                        </p:attrNameLst>
                                      </p:cBhvr>
                                      <p:to>
                                        <p:strVal val="visible"/>
                                      </p:to>
                                    </p:set>
                                    <p:animEffect filter="fade" transition="in">
                                      <p:cBhvr>
                                        <p:cTn dur="1000"/>
                                        <p:tgtEl>
                                          <p:spTgt spid="758"/>
                                        </p:tgtEl>
                                      </p:cBhvr>
                                    </p:animEffect>
                                  </p:childTnLst>
                                </p:cTn>
                              </p:par>
                              <p:par>
                                <p:cTn fill="hold" nodeType="withEffect" presetClass="entr" presetID="10" presetSubtype="0">
                                  <p:stCondLst>
                                    <p:cond delay="0"/>
                                  </p:stCondLst>
                                  <p:childTnLst>
                                    <p:set>
                                      <p:cBhvr>
                                        <p:cTn dur="1" fill="hold">
                                          <p:stCondLst>
                                            <p:cond delay="0"/>
                                          </p:stCondLst>
                                        </p:cTn>
                                        <p:tgtEl>
                                          <p:spTgt spid="778"/>
                                        </p:tgtEl>
                                        <p:attrNameLst>
                                          <p:attrName>style.visibility</p:attrName>
                                        </p:attrNameLst>
                                      </p:cBhvr>
                                      <p:to>
                                        <p:strVal val="visible"/>
                                      </p:to>
                                    </p:set>
                                    <p:animEffect filter="fade" transition="in">
                                      <p:cBhvr>
                                        <p:cTn dur="1000"/>
                                        <p:tgtEl>
                                          <p:spTgt spid="778"/>
                                        </p:tgtEl>
                                      </p:cBhvr>
                                    </p:animEffect>
                                  </p:childTnLst>
                                </p:cTn>
                              </p:par>
                              <p:par>
                                <p:cTn fill="hold" nodeType="withEffect" presetClass="entr" presetID="10" presetSubtype="0">
                                  <p:stCondLst>
                                    <p:cond delay="0"/>
                                  </p:stCondLst>
                                  <p:childTnLst>
                                    <p:set>
                                      <p:cBhvr>
                                        <p:cTn dur="1" fill="hold">
                                          <p:stCondLst>
                                            <p:cond delay="0"/>
                                          </p:stCondLst>
                                        </p:cTn>
                                        <p:tgtEl>
                                          <p:spTgt spid="820"/>
                                        </p:tgtEl>
                                        <p:attrNameLst>
                                          <p:attrName>style.visibility</p:attrName>
                                        </p:attrNameLst>
                                      </p:cBhvr>
                                      <p:to>
                                        <p:strVal val="visible"/>
                                      </p:to>
                                    </p:set>
                                    <p:animEffect filter="fade" transition="in">
                                      <p:cBhvr>
                                        <p:cTn dur="1000"/>
                                        <p:tgtEl>
                                          <p:spTgt spid="820"/>
                                        </p:tgtEl>
                                      </p:cBhvr>
                                    </p:animEffect>
                                  </p:childTnLst>
                                </p:cTn>
                              </p:par>
                              <p:par>
                                <p:cTn fill="hold" nodeType="withEffect" presetClass="entr" presetID="10" presetSubtype="0">
                                  <p:stCondLst>
                                    <p:cond delay="0"/>
                                  </p:stCondLst>
                                  <p:childTnLst>
                                    <p:set>
                                      <p:cBhvr>
                                        <p:cTn dur="1" fill="hold">
                                          <p:stCondLst>
                                            <p:cond delay="0"/>
                                          </p:stCondLst>
                                        </p:cTn>
                                        <p:tgtEl>
                                          <p:spTgt spid="821"/>
                                        </p:tgtEl>
                                        <p:attrNameLst>
                                          <p:attrName>style.visibility</p:attrName>
                                        </p:attrNameLst>
                                      </p:cBhvr>
                                      <p:to>
                                        <p:strVal val="visible"/>
                                      </p:to>
                                    </p:set>
                                    <p:animEffect filter="fade" transition="in">
                                      <p:cBhvr>
                                        <p:cTn dur="1000"/>
                                        <p:tgtEl>
                                          <p:spTgt spid="821"/>
                                        </p:tgtEl>
                                      </p:cBhvr>
                                    </p:animEffect>
                                  </p:childTnLst>
                                </p:cTn>
                              </p:par>
                              <p:par>
                                <p:cTn fill="hold" nodeType="withEffect" presetClass="entr" presetID="10" presetSubtype="0">
                                  <p:stCondLst>
                                    <p:cond delay="0"/>
                                  </p:stCondLst>
                                  <p:childTnLst>
                                    <p:set>
                                      <p:cBhvr>
                                        <p:cTn dur="1" fill="hold">
                                          <p:stCondLst>
                                            <p:cond delay="0"/>
                                          </p:stCondLst>
                                        </p:cTn>
                                        <p:tgtEl>
                                          <p:spTgt spid="822"/>
                                        </p:tgtEl>
                                        <p:attrNameLst>
                                          <p:attrName>style.visibility</p:attrName>
                                        </p:attrNameLst>
                                      </p:cBhvr>
                                      <p:to>
                                        <p:strVal val="visible"/>
                                      </p:to>
                                    </p:set>
                                    <p:animEffect filter="fade" transition="in">
                                      <p:cBhvr>
                                        <p:cTn dur="1000"/>
                                        <p:tgtEl>
                                          <p:spTgt spid="822"/>
                                        </p:tgtEl>
                                      </p:cBhvr>
                                    </p:animEffect>
                                  </p:childTnLst>
                                </p:cTn>
                              </p:par>
                              <p:par>
                                <p:cTn fill="hold" nodeType="withEffect" presetClass="entr" presetID="10" presetSubtype="0">
                                  <p:stCondLst>
                                    <p:cond delay="0"/>
                                  </p:stCondLst>
                                  <p:childTnLst>
                                    <p:set>
                                      <p:cBhvr>
                                        <p:cTn dur="1" fill="hold">
                                          <p:stCondLst>
                                            <p:cond delay="0"/>
                                          </p:stCondLst>
                                        </p:cTn>
                                        <p:tgtEl>
                                          <p:spTgt spid="823"/>
                                        </p:tgtEl>
                                        <p:attrNameLst>
                                          <p:attrName>style.visibility</p:attrName>
                                        </p:attrNameLst>
                                      </p:cBhvr>
                                      <p:to>
                                        <p:strVal val="visible"/>
                                      </p:to>
                                    </p:set>
                                    <p:animEffect filter="fade" transition="in">
                                      <p:cBhvr>
                                        <p:cTn dur="1000"/>
                                        <p:tgtEl>
                                          <p:spTgt spid="823"/>
                                        </p:tgtEl>
                                      </p:cBhvr>
                                    </p:animEffect>
                                  </p:childTnLst>
                                </p:cTn>
                              </p:par>
                              <p:par>
                                <p:cTn fill="hold" nodeType="withEffect" presetClass="entr" presetID="10" presetSubtype="0">
                                  <p:stCondLst>
                                    <p:cond delay="0"/>
                                  </p:stCondLst>
                                  <p:childTnLst>
                                    <p:set>
                                      <p:cBhvr>
                                        <p:cTn dur="1" fill="hold">
                                          <p:stCondLst>
                                            <p:cond delay="0"/>
                                          </p:stCondLst>
                                        </p:cTn>
                                        <p:tgtEl>
                                          <p:spTgt spid="824"/>
                                        </p:tgtEl>
                                        <p:attrNameLst>
                                          <p:attrName>style.visibility</p:attrName>
                                        </p:attrNameLst>
                                      </p:cBhvr>
                                      <p:to>
                                        <p:strVal val="visible"/>
                                      </p:to>
                                    </p:set>
                                    <p:animEffect filter="fade" transition="in">
                                      <p:cBhvr>
                                        <p:cTn dur="1000"/>
                                        <p:tgtEl>
                                          <p:spTgt spid="824"/>
                                        </p:tgtEl>
                                      </p:cBhvr>
                                    </p:animEffect>
                                  </p:childTnLst>
                                </p:cTn>
                              </p:par>
                              <p:par>
                                <p:cTn fill="hold" nodeType="withEffect" presetClass="entr" presetID="10" presetSubtype="0">
                                  <p:stCondLst>
                                    <p:cond delay="0"/>
                                  </p:stCondLst>
                                  <p:childTnLst>
                                    <p:set>
                                      <p:cBhvr>
                                        <p:cTn dur="1" fill="hold">
                                          <p:stCondLst>
                                            <p:cond delay="0"/>
                                          </p:stCondLst>
                                        </p:cTn>
                                        <p:tgtEl>
                                          <p:spTgt spid="825"/>
                                        </p:tgtEl>
                                        <p:attrNameLst>
                                          <p:attrName>style.visibility</p:attrName>
                                        </p:attrNameLst>
                                      </p:cBhvr>
                                      <p:to>
                                        <p:strVal val="visible"/>
                                      </p:to>
                                    </p:set>
                                    <p:animEffect filter="fade" transition="in">
                                      <p:cBhvr>
                                        <p:cTn dur="1000"/>
                                        <p:tgtEl>
                                          <p:spTgt spid="825"/>
                                        </p:tgtEl>
                                      </p:cBhvr>
                                    </p:animEffect>
                                  </p:childTnLst>
                                </p:cTn>
                              </p:par>
                              <p:par>
                                <p:cTn fill="hold" nodeType="withEffect" presetClass="entr" presetID="10" presetSubtype="0">
                                  <p:stCondLst>
                                    <p:cond delay="0"/>
                                  </p:stCondLst>
                                  <p:childTnLst>
                                    <p:set>
                                      <p:cBhvr>
                                        <p:cTn dur="1" fill="hold">
                                          <p:stCondLst>
                                            <p:cond delay="0"/>
                                          </p:stCondLst>
                                        </p:cTn>
                                        <p:tgtEl>
                                          <p:spTgt spid="826"/>
                                        </p:tgtEl>
                                        <p:attrNameLst>
                                          <p:attrName>style.visibility</p:attrName>
                                        </p:attrNameLst>
                                      </p:cBhvr>
                                      <p:to>
                                        <p:strVal val="visible"/>
                                      </p:to>
                                    </p:set>
                                    <p:animEffect filter="fade" transition="in">
                                      <p:cBhvr>
                                        <p:cTn dur="1000"/>
                                        <p:tgtEl>
                                          <p:spTgt spid="826"/>
                                        </p:tgtEl>
                                      </p:cBhvr>
                                    </p:animEffect>
                                  </p:childTnLst>
                                </p:cTn>
                              </p:par>
                              <p:par>
                                <p:cTn fill="hold" nodeType="withEffect" presetClass="entr" presetID="10" presetSubtype="0">
                                  <p:stCondLst>
                                    <p:cond delay="0"/>
                                  </p:stCondLst>
                                  <p:childTnLst>
                                    <p:set>
                                      <p:cBhvr>
                                        <p:cTn dur="1" fill="hold">
                                          <p:stCondLst>
                                            <p:cond delay="0"/>
                                          </p:stCondLst>
                                        </p:cTn>
                                        <p:tgtEl>
                                          <p:spTgt spid="827"/>
                                        </p:tgtEl>
                                        <p:attrNameLst>
                                          <p:attrName>style.visibility</p:attrName>
                                        </p:attrNameLst>
                                      </p:cBhvr>
                                      <p:to>
                                        <p:strVal val="visible"/>
                                      </p:to>
                                    </p:set>
                                    <p:animEffect filter="fade" transition="in">
                                      <p:cBhvr>
                                        <p:cTn dur="1000"/>
                                        <p:tgtEl>
                                          <p:spTgt spid="827"/>
                                        </p:tgtEl>
                                      </p:cBhvr>
                                    </p:animEffect>
                                  </p:childTnLst>
                                </p:cTn>
                              </p:par>
                              <p:par>
                                <p:cTn fill="hold" nodeType="withEffect" presetClass="entr" presetID="10" presetSubtype="0">
                                  <p:stCondLst>
                                    <p:cond delay="0"/>
                                  </p:stCondLst>
                                  <p:childTnLst>
                                    <p:set>
                                      <p:cBhvr>
                                        <p:cTn dur="1" fill="hold">
                                          <p:stCondLst>
                                            <p:cond delay="0"/>
                                          </p:stCondLst>
                                        </p:cTn>
                                        <p:tgtEl>
                                          <p:spTgt spid="828"/>
                                        </p:tgtEl>
                                        <p:attrNameLst>
                                          <p:attrName>style.visibility</p:attrName>
                                        </p:attrNameLst>
                                      </p:cBhvr>
                                      <p:to>
                                        <p:strVal val="visible"/>
                                      </p:to>
                                    </p:set>
                                    <p:animEffect filter="fade" transition="in">
                                      <p:cBhvr>
                                        <p:cTn dur="1000"/>
                                        <p:tgtEl>
                                          <p:spTgt spid="828"/>
                                        </p:tgtEl>
                                      </p:cBhvr>
                                    </p:animEffect>
                                  </p:childTnLst>
                                </p:cTn>
                              </p:par>
                              <p:par>
                                <p:cTn fill="hold" nodeType="withEffect" presetClass="entr" presetID="10" presetSubtype="0">
                                  <p:stCondLst>
                                    <p:cond delay="0"/>
                                  </p:stCondLst>
                                  <p:childTnLst>
                                    <p:set>
                                      <p:cBhvr>
                                        <p:cTn dur="1" fill="hold">
                                          <p:stCondLst>
                                            <p:cond delay="0"/>
                                          </p:stCondLst>
                                        </p:cTn>
                                        <p:tgtEl>
                                          <p:spTgt spid="829"/>
                                        </p:tgtEl>
                                        <p:attrNameLst>
                                          <p:attrName>style.visibility</p:attrName>
                                        </p:attrNameLst>
                                      </p:cBhvr>
                                      <p:to>
                                        <p:strVal val="visible"/>
                                      </p:to>
                                    </p:set>
                                    <p:animEffect filter="fade" transition="in">
                                      <p:cBhvr>
                                        <p:cTn dur="1000"/>
                                        <p:tgtEl>
                                          <p:spTgt spid="8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833"/>
                                        </p:tgtEl>
                                        <p:attrNameLst>
                                          <p:attrName>style.visibility</p:attrName>
                                        </p:attrNameLst>
                                      </p:cBhvr>
                                      <p:to>
                                        <p:strVal val="visible"/>
                                      </p:to>
                                    </p:set>
                                    <p:animEffect filter="fade" transition="in">
                                      <p:cBhvr>
                                        <p:cTn dur="1000"/>
                                        <p:tgtEl>
                                          <p:spTgt spid="83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8"/>
          <p:cNvSpPr txBox="1"/>
          <p:nvPr>
            <p:ph type="title"/>
          </p:nvPr>
        </p:nvSpPr>
        <p:spPr>
          <a:xfrm>
            <a:off x="2338425" y="1244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Map of today’s lecture: </a:t>
            </a:r>
            <a:endParaRPr>
              <a:solidFill>
                <a:srgbClr val="00A1B2"/>
              </a:solidFill>
              <a:latin typeface="Josefin Sans"/>
              <a:ea typeface="Josefin Sans"/>
              <a:cs typeface="Josefin Sans"/>
              <a:sym typeface="Josefin Sans"/>
            </a:endParaRPr>
          </a:p>
        </p:txBody>
      </p:sp>
      <p:pic>
        <p:nvPicPr>
          <p:cNvPr id="120" name="Google Shape;120;p28"/>
          <p:cNvPicPr preferRelativeResize="0"/>
          <p:nvPr/>
        </p:nvPicPr>
        <p:blipFill>
          <a:blip r:embed="rId3">
            <a:alphaModFix/>
          </a:blip>
          <a:stretch>
            <a:fillRect/>
          </a:stretch>
        </p:blipFill>
        <p:spPr>
          <a:xfrm>
            <a:off x="1224024" y="3362334"/>
            <a:ext cx="2506086" cy="1454866"/>
          </a:xfrm>
          <a:prstGeom prst="rect">
            <a:avLst/>
          </a:prstGeom>
          <a:noFill/>
          <a:ln>
            <a:noFill/>
          </a:ln>
        </p:spPr>
      </p:pic>
      <p:pic>
        <p:nvPicPr>
          <p:cNvPr id="121" name="Google Shape;121;p28"/>
          <p:cNvPicPr preferRelativeResize="0"/>
          <p:nvPr/>
        </p:nvPicPr>
        <p:blipFill>
          <a:blip r:embed="rId4">
            <a:alphaModFix/>
          </a:blip>
          <a:stretch>
            <a:fillRect/>
          </a:stretch>
        </p:blipFill>
        <p:spPr>
          <a:xfrm>
            <a:off x="4881200" y="865325"/>
            <a:ext cx="2735099" cy="1443102"/>
          </a:xfrm>
          <a:prstGeom prst="rect">
            <a:avLst/>
          </a:prstGeom>
          <a:noFill/>
          <a:ln>
            <a:noFill/>
          </a:ln>
        </p:spPr>
      </p:pic>
      <p:pic>
        <p:nvPicPr>
          <p:cNvPr id="122" name="Google Shape;122;p28"/>
          <p:cNvPicPr preferRelativeResize="0"/>
          <p:nvPr/>
        </p:nvPicPr>
        <p:blipFill>
          <a:blip r:embed="rId5">
            <a:alphaModFix/>
          </a:blip>
          <a:stretch>
            <a:fillRect/>
          </a:stretch>
        </p:blipFill>
        <p:spPr>
          <a:xfrm>
            <a:off x="4938506" y="3362318"/>
            <a:ext cx="2620484" cy="1378442"/>
          </a:xfrm>
          <a:prstGeom prst="rect">
            <a:avLst/>
          </a:prstGeom>
          <a:noFill/>
          <a:ln>
            <a:noFill/>
          </a:ln>
        </p:spPr>
      </p:pic>
      <p:pic>
        <p:nvPicPr>
          <p:cNvPr id="123" name="Google Shape;123;p28"/>
          <p:cNvPicPr preferRelativeResize="0"/>
          <p:nvPr/>
        </p:nvPicPr>
        <p:blipFill>
          <a:blip r:embed="rId6">
            <a:alphaModFix/>
          </a:blip>
          <a:stretch>
            <a:fillRect/>
          </a:stretch>
        </p:blipFill>
        <p:spPr>
          <a:xfrm>
            <a:off x="1218248" y="865329"/>
            <a:ext cx="2517617" cy="1443102"/>
          </a:xfrm>
          <a:prstGeom prst="rect">
            <a:avLst/>
          </a:prstGeom>
          <a:noFill/>
          <a:ln>
            <a:noFill/>
          </a:ln>
        </p:spPr>
      </p:pic>
      <p:cxnSp>
        <p:nvCxnSpPr>
          <p:cNvPr id="124" name="Google Shape;124;p28"/>
          <p:cNvCxnSpPr>
            <a:stCxn id="123" idx="3"/>
            <a:endCxn id="121" idx="1"/>
          </p:cNvCxnSpPr>
          <p:nvPr/>
        </p:nvCxnSpPr>
        <p:spPr>
          <a:xfrm>
            <a:off x="3735865" y="1586879"/>
            <a:ext cx="1145400" cy="0"/>
          </a:xfrm>
          <a:prstGeom prst="straightConnector1">
            <a:avLst/>
          </a:prstGeom>
          <a:noFill/>
          <a:ln cap="flat" cmpd="sng" w="28575">
            <a:solidFill>
              <a:srgbClr val="00A1B2"/>
            </a:solidFill>
            <a:prstDash val="solid"/>
            <a:round/>
            <a:headEnd len="med" w="med" type="none"/>
            <a:tailEnd len="med" w="med" type="triangle"/>
          </a:ln>
        </p:spPr>
      </p:cxnSp>
      <p:cxnSp>
        <p:nvCxnSpPr>
          <p:cNvPr id="125" name="Google Shape;125;p28"/>
          <p:cNvCxnSpPr/>
          <p:nvPr/>
        </p:nvCxnSpPr>
        <p:spPr>
          <a:xfrm flipH="1">
            <a:off x="3741267" y="2245134"/>
            <a:ext cx="1157100" cy="1101300"/>
          </a:xfrm>
          <a:prstGeom prst="straightConnector1">
            <a:avLst/>
          </a:prstGeom>
          <a:noFill/>
          <a:ln cap="flat" cmpd="sng" w="28575">
            <a:solidFill>
              <a:srgbClr val="00A1B2"/>
            </a:solidFill>
            <a:prstDash val="solid"/>
            <a:round/>
            <a:headEnd len="med" w="med" type="none"/>
            <a:tailEnd len="med" w="med" type="triangle"/>
          </a:ln>
        </p:spPr>
      </p:cxnSp>
      <p:cxnSp>
        <p:nvCxnSpPr>
          <p:cNvPr id="126" name="Google Shape;126;p28"/>
          <p:cNvCxnSpPr/>
          <p:nvPr/>
        </p:nvCxnSpPr>
        <p:spPr>
          <a:xfrm>
            <a:off x="3761590" y="4089767"/>
            <a:ext cx="1145400" cy="0"/>
          </a:xfrm>
          <a:prstGeom prst="straightConnector1">
            <a:avLst/>
          </a:prstGeom>
          <a:noFill/>
          <a:ln cap="flat" cmpd="sng" w="28575">
            <a:solidFill>
              <a:srgbClr val="00A1B2"/>
            </a:solidFill>
            <a:prstDash val="solid"/>
            <a:round/>
            <a:headEnd len="med" w="med" type="none"/>
            <a:tailEnd len="med" w="med" type="triangle"/>
          </a:ln>
        </p:spPr>
      </p:cxn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7" name="Shape 837"/>
        <p:cNvGrpSpPr/>
        <p:nvPr/>
      </p:nvGrpSpPr>
      <p:grpSpPr>
        <a:xfrm>
          <a:off x="0" y="0"/>
          <a:ext cx="0" cy="0"/>
          <a:chOff x="0" y="0"/>
          <a:chExt cx="0" cy="0"/>
        </a:xfrm>
      </p:grpSpPr>
      <p:grpSp>
        <p:nvGrpSpPr>
          <p:cNvPr id="838" name="Google Shape;838;p64"/>
          <p:cNvGrpSpPr/>
          <p:nvPr/>
        </p:nvGrpSpPr>
        <p:grpSpPr>
          <a:xfrm>
            <a:off x="156438" y="588400"/>
            <a:ext cx="2628000" cy="1881475"/>
            <a:chOff x="156425" y="2415600"/>
            <a:chExt cx="2628000" cy="1881475"/>
          </a:xfrm>
        </p:grpSpPr>
        <p:sp>
          <p:nvSpPr>
            <p:cNvPr id="839" name="Google Shape;839;p64"/>
            <p:cNvSpPr/>
            <p:nvPr/>
          </p:nvSpPr>
          <p:spPr>
            <a:xfrm>
              <a:off x="156425" y="2750275"/>
              <a:ext cx="2628000" cy="154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lang="en">
                  <a:latin typeface="Josefin Sans"/>
                  <a:ea typeface="Josefin Sans"/>
                  <a:cs typeface="Josefin Sans"/>
                  <a:sym typeface="Josefin Sans"/>
                </a:rPr>
                <a:t>pSB1C3</a:t>
              </a:r>
              <a:endParaRPr>
                <a:latin typeface="Josefin Sans"/>
                <a:ea typeface="Josefin Sans"/>
                <a:cs typeface="Josefin Sans"/>
                <a:sym typeface="Josefin Sans"/>
              </a:endParaRPr>
            </a:p>
          </p:txBody>
        </p:sp>
        <p:grpSp>
          <p:nvGrpSpPr>
            <p:cNvPr id="840" name="Google Shape;840;p64"/>
            <p:cNvGrpSpPr/>
            <p:nvPr/>
          </p:nvGrpSpPr>
          <p:grpSpPr>
            <a:xfrm>
              <a:off x="246525" y="2415600"/>
              <a:ext cx="1095325" cy="1151163"/>
              <a:chOff x="118875" y="2415600"/>
              <a:chExt cx="1095325" cy="1151163"/>
            </a:xfrm>
          </p:grpSpPr>
          <p:grpSp>
            <p:nvGrpSpPr>
              <p:cNvPr id="841" name="Google Shape;841;p64"/>
              <p:cNvGrpSpPr/>
              <p:nvPr/>
            </p:nvGrpSpPr>
            <p:grpSpPr>
              <a:xfrm>
                <a:off x="409600" y="2415600"/>
                <a:ext cx="804600" cy="1151163"/>
                <a:chOff x="1437825" y="398038"/>
                <a:chExt cx="804600" cy="1151163"/>
              </a:xfrm>
            </p:grpSpPr>
            <p:sp>
              <p:nvSpPr>
                <p:cNvPr id="842" name="Google Shape;842;p64"/>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843" name="Google Shape;843;p64"/>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844" name="Google Shape;844;p64"/>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845" name="Google Shape;845;p64"/>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846" name="Google Shape;846;p64"/>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cxnSp>
            <p:nvCxnSpPr>
              <p:cNvPr id="847" name="Google Shape;847;p64"/>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848" name="Google Shape;848;p64"/>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EcoRI</a:t>
                </a:r>
                <a:endParaRPr sz="800">
                  <a:latin typeface="Josefin Sans"/>
                  <a:ea typeface="Josefin Sans"/>
                  <a:cs typeface="Josefin Sans"/>
                  <a:sym typeface="Josefin Sans"/>
                </a:endParaRPr>
              </a:p>
            </p:txBody>
          </p:sp>
        </p:grpSp>
        <p:grpSp>
          <p:nvGrpSpPr>
            <p:cNvPr id="849" name="Google Shape;849;p64"/>
            <p:cNvGrpSpPr/>
            <p:nvPr/>
          </p:nvGrpSpPr>
          <p:grpSpPr>
            <a:xfrm>
              <a:off x="1547750" y="2415600"/>
              <a:ext cx="1095325" cy="1151163"/>
              <a:chOff x="118875" y="2415600"/>
              <a:chExt cx="1095325" cy="1151163"/>
            </a:xfrm>
          </p:grpSpPr>
          <p:grpSp>
            <p:nvGrpSpPr>
              <p:cNvPr id="850" name="Google Shape;850;p64"/>
              <p:cNvGrpSpPr/>
              <p:nvPr/>
            </p:nvGrpSpPr>
            <p:grpSpPr>
              <a:xfrm>
                <a:off x="409600" y="2415600"/>
                <a:ext cx="804600" cy="1151163"/>
                <a:chOff x="1437825" y="398038"/>
                <a:chExt cx="804600" cy="1151163"/>
              </a:xfrm>
            </p:grpSpPr>
            <p:sp>
              <p:nvSpPr>
                <p:cNvPr id="851" name="Google Shape;851;p64"/>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852" name="Google Shape;852;p64"/>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853" name="Google Shape;853;p64"/>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854" name="Google Shape;854;p64"/>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855" name="Google Shape;855;p64"/>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PstI</a:t>
                  </a:r>
                  <a:endParaRPr sz="800">
                    <a:latin typeface="Josefin Sans"/>
                    <a:ea typeface="Josefin Sans"/>
                    <a:cs typeface="Josefin Sans"/>
                    <a:sym typeface="Josefin Sans"/>
                  </a:endParaRPr>
                </a:p>
              </p:txBody>
            </p:sp>
          </p:grpSp>
          <p:cxnSp>
            <p:nvCxnSpPr>
              <p:cNvPr id="856" name="Google Shape;856;p64"/>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857" name="Google Shape;857;p64"/>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grpSp>
      </p:grpSp>
      <p:grpSp>
        <p:nvGrpSpPr>
          <p:cNvPr id="858" name="Google Shape;858;p64"/>
          <p:cNvGrpSpPr/>
          <p:nvPr/>
        </p:nvGrpSpPr>
        <p:grpSpPr>
          <a:xfrm>
            <a:off x="3258013" y="588400"/>
            <a:ext cx="2628000" cy="1881475"/>
            <a:chOff x="156425" y="2415600"/>
            <a:chExt cx="2628000" cy="1881475"/>
          </a:xfrm>
        </p:grpSpPr>
        <p:sp>
          <p:nvSpPr>
            <p:cNvPr id="859" name="Google Shape;859;p64"/>
            <p:cNvSpPr/>
            <p:nvPr/>
          </p:nvSpPr>
          <p:spPr>
            <a:xfrm>
              <a:off x="156425" y="2750275"/>
              <a:ext cx="2628000" cy="154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lang="en">
                  <a:latin typeface="Josefin Sans"/>
                  <a:ea typeface="Josefin Sans"/>
                  <a:cs typeface="Josefin Sans"/>
                  <a:sym typeface="Josefin Sans"/>
                </a:rPr>
                <a:t>pSB1C3</a:t>
              </a:r>
              <a:endParaRPr>
                <a:latin typeface="Josefin Sans"/>
                <a:ea typeface="Josefin Sans"/>
                <a:cs typeface="Josefin Sans"/>
                <a:sym typeface="Josefin Sans"/>
              </a:endParaRPr>
            </a:p>
          </p:txBody>
        </p:sp>
        <p:grpSp>
          <p:nvGrpSpPr>
            <p:cNvPr id="860" name="Google Shape;860;p64"/>
            <p:cNvGrpSpPr/>
            <p:nvPr/>
          </p:nvGrpSpPr>
          <p:grpSpPr>
            <a:xfrm>
              <a:off x="246525" y="2415600"/>
              <a:ext cx="1095325" cy="1151163"/>
              <a:chOff x="118875" y="2415600"/>
              <a:chExt cx="1095325" cy="1151163"/>
            </a:xfrm>
          </p:grpSpPr>
          <p:grpSp>
            <p:nvGrpSpPr>
              <p:cNvPr id="861" name="Google Shape;861;p64"/>
              <p:cNvGrpSpPr/>
              <p:nvPr/>
            </p:nvGrpSpPr>
            <p:grpSpPr>
              <a:xfrm>
                <a:off x="409600" y="2415600"/>
                <a:ext cx="804600" cy="1151163"/>
                <a:chOff x="1437825" y="398038"/>
                <a:chExt cx="804600" cy="1151163"/>
              </a:xfrm>
            </p:grpSpPr>
            <p:sp>
              <p:nvSpPr>
                <p:cNvPr id="862" name="Google Shape;862;p64"/>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863" name="Google Shape;863;p64"/>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864" name="Google Shape;864;p64"/>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865" name="Google Shape;865;p64"/>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866" name="Google Shape;866;p64"/>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cxnSp>
            <p:nvCxnSpPr>
              <p:cNvPr id="867" name="Google Shape;867;p64"/>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868" name="Google Shape;868;p64"/>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EcoRI</a:t>
                </a:r>
                <a:endParaRPr sz="800">
                  <a:latin typeface="Josefin Sans"/>
                  <a:ea typeface="Josefin Sans"/>
                  <a:cs typeface="Josefin Sans"/>
                  <a:sym typeface="Josefin Sans"/>
                </a:endParaRPr>
              </a:p>
            </p:txBody>
          </p:sp>
        </p:grpSp>
        <p:grpSp>
          <p:nvGrpSpPr>
            <p:cNvPr id="869" name="Google Shape;869;p64"/>
            <p:cNvGrpSpPr/>
            <p:nvPr/>
          </p:nvGrpSpPr>
          <p:grpSpPr>
            <a:xfrm>
              <a:off x="1547750" y="2415600"/>
              <a:ext cx="1095325" cy="1151163"/>
              <a:chOff x="118875" y="2415600"/>
              <a:chExt cx="1095325" cy="1151163"/>
            </a:xfrm>
          </p:grpSpPr>
          <p:grpSp>
            <p:nvGrpSpPr>
              <p:cNvPr id="870" name="Google Shape;870;p64"/>
              <p:cNvGrpSpPr/>
              <p:nvPr/>
            </p:nvGrpSpPr>
            <p:grpSpPr>
              <a:xfrm>
                <a:off x="409600" y="2415600"/>
                <a:ext cx="804600" cy="1151163"/>
                <a:chOff x="1437825" y="398038"/>
                <a:chExt cx="804600" cy="1151163"/>
              </a:xfrm>
            </p:grpSpPr>
            <p:sp>
              <p:nvSpPr>
                <p:cNvPr id="871" name="Google Shape;871;p64"/>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872" name="Google Shape;872;p64"/>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873" name="Google Shape;873;p64"/>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874" name="Google Shape;874;p64"/>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875" name="Google Shape;875;p64"/>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PstI</a:t>
                  </a:r>
                  <a:endParaRPr sz="800">
                    <a:latin typeface="Josefin Sans"/>
                    <a:ea typeface="Josefin Sans"/>
                    <a:cs typeface="Josefin Sans"/>
                    <a:sym typeface="Josefin Sans"/>
                  </a:endParaRPr>
                </a:p>
              </p:txBody>
            </p:sp>
          </p:grpSp>
          <p:cxnSp>
            <p:nvCxnSpPr>
              <p:cNvPr id="876" name="Google Shape;876;p64"/>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877" name="Google Shape;877;p64"/>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grpSp>
      </p:grpSp>
      <p:grpSp>
        <p:nvGrpSpPr>
          <p:cNvPr id="878" name="Google Shape;878;p64"/>
          <p:cNvGrpSpPr/>
          <p:nvPr/>
        </p:nvGrpSpPr>
        <p:grpSpPr>
          <a:xfrm>
            <a:off x="6359588" y="588400"/>
            <a:ext cx="2628000" cy="1881475"/>
            <a:chOff x="156425" y="2415600"/>
            <a:chExt cx="2628000" cy="1881475"/>
          </a:xfrm>
        </p:grpSpPr>
        <p:sp>
          <p:nvSpPr>
            <p:cNvPr id="879" name="Google Shape;879;p64"/>
            <p:cNvSpPr/>
            <p:nvPr/>
          </p:nvSpPr>
          <p:spPr>
            <a:xfrm>
              <a:off x="156425" y="2750275"/>
              <a:ext cx="2628000" cy="1546800"/>
            </a:xfrm>
            <a:prstGeom prst="roundRect">
              <a:avLst>
                <a:gd fmla="val 16667" name="adj"/>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a:p>
              <a:pPr indent="0" lvl="0" marL="0" rtl="0" algn="ctr">
                <a:spcBef>
                  <a:spcPts val="0"/>
                </a:spcBef>
                <a:spcAft>
                  <a:spcPts val="0"/>
                </a:spcAft>
                <a:buNone/>
              </a:pPr>
              <a:r>
                <a:rPr lang="en">
                  <a:latin typeface="Josefin Sans"/>
                  <a:ea typeface="Josefin Sans"/>
                  <a:cs typeface="Josefin Sans"/>
                  <a:sym typeface="Josefin Sans"/>
                </a:rPr>
                <a:t>pSB1C3</a:t>
              </a:r>
              <a:endParaRPr>
                <a:latin typeface="Josefin Sans"/>
                <a:ea typeface="Josefin Sans"/>
                <a:cs typeface="Josefin Sans"/>
                <a:sym typeface="Josefin Sans"/>
              </a:endParaRPr>
            </a:p>
          </p:txBody>
        </p:sp>
        <p:grpSp>
          <p:nvGrpSpPr>
            <p:cNvPr id="880" name="Google Shape;880;p64"/>
            <p:cNvGrpSpPr/>
            <p:nvPr/>
          </p:nvGrpSpPr>
          <p:grpSpPr>
            <a:xfrm>
              <a:off x="246525" y="2415600"/>
              <a:ext cx="1095325" cy="1151163"/>
              <a:chOff x="118875" y="2415600"/>
              <a:chExt cx="1095325" cy="1151163"/>
            </a:xfrm>
          </p:grpSpPr>
          <p:grpSp>
            <p:nvGrpSpPr>
              <p:cNvPr id="881" name="Google Shape;881;p64"/>
              <p:cNvGrpSpPr/>
              <p:nvPr/>
            </p:nvGrpSpPr>
            <p:grpSpPr>
              <a:xfrm>
                <a:off x="409600" y="2415600"/>
                <a:ext cx="804600" cy="1151163"/>
                <a:chOff x="1437825" y="398038"/>
                <a:chExt cx="804600" cy="1151163"/>
              </a:xfrm>
            </p:grpSpPr>
            <p:sp>
              <p:nvSpPr>
                <p:cNvPr id="882" name="Google Shape;882;p64"/>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Prefix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883" name="Google Shape;883;p64"/>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884" name="Google Shape;884;p64"/>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885" name="Google Shape;885;p64"/>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886" name="Google Shape;886;p64"/>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XbaI</a:t>
                  </a:r>
                  <a:endParaRPr sz="800">
                    <a:latin typeface="Josefin Sans"/>
                    <a:ea typeface="Josefin Sans"/>
                    <a:cs typeface="Josefin Sans"/>
                    <a:sym typeface="Josefin Sans"/>
                  </a:endParaRPr>
                </a:p>
              </p:txBody>
            </p:sp>
          </p:grpSp>
          <p:cxnSp>
            <p:nvCxnSpPr>
              <p:cNvPr id="887" name="Google Shape;887;p64"/>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888" name="Google Shape;888;p64"/>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EcoRI</a:t>
                </a:r>
                <a:endParaRPr sz="800">
                  <a:latin typeface="Josefin Sans"/>
                  <a:ea typeface="Josefin Sans"/>
                  <a:cs typeface="Josefin Sans"/>
                  <a:sym typeface="Josefin Sans"/>
                </a:endParaRPr>
              </a:p>
            </p:txBody>
          </p:sp>
        </p:grpSp>
        <p:grpSp>
          <p:nvGrpSpPr>
            <p:cNvPr id="889" name="Google Shape;889;p64"/>
            <p:cNvGrpSpPr/>
            <p:nvPr/>
          </p:nvGrpSpPr>
          <p:grpSpPr>
            <a:xfrm>
              <a:off x="1547750" y="2415600"/>
              <a:ext cx="1095325" cy="1151163"/>
              <a:chOff x="118875" y="2415600"/>
              <a:chExt cx="1095325" cy="1151163"/>
            </a:xfrm>
          </p:grpSpPr>
          <p:grpSp>
            <p:nvGrpSpPr>
              <p:cNvPr id="890" name="Google Shape;890;p64"/>
              <p:cNvGrpSpPr/>
              <p:nvPr/>
            </p:nvGrpSpPr>
            <p:grpSpPr>
              <a:xfrm>
                <a:off x="409600" y="2415600"/>
                <a:ext cx="804600" cy="1151163"/>
                <a:chOff x="1437825" y="398038"/>
                <a:chExt cx="804600" cy="1151163"/>
              </a:xfrm>
            </p:grpSpPr>
            <p:sp>
              <p:nvSpPr>
                <p:cNvPr id="891" name="Google Shape;891;p64"/>
                <p:cNvSpPr/>
                <p:nvPr/>
              </p:nvSpPr>
              <p:spPr>
                <a:xfrm>
                  <a:off x="1437825" y="398038"/>
                  <a:ext cx="5337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Suffix</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p:txBody>
            </p:sp>
            <p:cxnSp>
              <p:nvCxnSpPr>
                <p:cNvPr id="892" name="Google Shape;892;p64"/>
                <p:cNvCxnSpPr/>
                <p:nvPr/>
              </p:nvCxnSpPr>
              <p:spPr>
                <a:xfrm rot="10800000">
                  <a:off x="1704675" y="842900"/>
                  <a:ext cx="0" cy="430800"/>
                </a:xfrm>
                <a:prstGeom prst="straightConnector1">
                  <a:avLst/>
                </a:prstGeom>
                <a:noFill/>
                <a:ln cap="flat" cmpd="sng" w="9525">
                  <a:solidFill>
                    <a:schemeClr val="dk2"/>
                  </a:solidFill>
                  <a:prstDash val="solid"/>
                  <a:round/>
                  <a:headEnd len="med" w="med" type="none"/>
                  <a:tailEnd len="med" w="med" type="none"/>
                </a:ln>
              </p:spPr>
            </p:cxnSp>
            <p:cxnSp>
              <p:nvCxnSpPr>
                <p:cNvPr id="893" name="Google Shape;893;p64"/>
                <p:cNvCxnSpPr/>
                <p:nvPr/>
              </p:nvCxnSpPr>
              <p:spPr>
                <a:xfrm rot="10800000">
                  <a:off x="1923825" y="833150"/>
                  <a:ext cx="0" cy="430800"/>
                </a:xfrm>
                <a:prstGeom prst="straightConnector1">
                  <a:avLst/>
                </a:prstGeom>
                <a:noFill/>
                <a:ln cap="flat" cmpd="sng" w="9525">
                  <a:solidFill>
                    <a:schemeClr val="dk2"/>
                  </a:solidFill>
                  <a:prstDash val="solid"/>
                  <a:round/>
                  <a:headEnd len="med" w="med" type="none"/>
                  <a:tailEnd len="med" w="med" type="none"/>
                </a:ln>
              </p:spPr>
            </p:cxnSp>
            <p:sp>
              <p:nvSpPr>
                <p:cNvPr id="894" name="Google Shape;894;p64"/>
                <p:cNvSpPr txBox="1"/>
                <p:nvPr/>
              </p:nvSpPr>
              <p:spPr>
                <a:xfrm>
                  <a:off x="146167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NotI</a:t>
                  </a:r>
                  <a:endParaRPr sz="800">
                    <a:latin typeface="Josefin Sans"/>
                    <a:ea typeface="Josefin Sans"/>
                    <a:cs typeface="Josefin Sans"/>
                    <a:sym typeface="Josefin Sans"/>
                  </a:endParaRPr>
                </a:p>
              </p:txBody>
            </p:sp>
            <p:sp>
              <p:nvSpPr>
                <p:cNvPr id="895" name="Google Shape;895;p64"/>
                <p:cNvSpPr txBox="1"/>
                <p:nvPr/>
              </p:nvSpPr>
              <p:spPr>
                <a:xfrm>
                  <a:off x="1756425" y="1226400"/>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PstI</a:t>
                  </a:r>
                  <a:endParaRPr sz="800">
                    <a:latin typeface="Josefin Sans"/>
                    <a:ea typeface="Josefin Sans"/>
                    <a:cs typeface="Josefin Sans"/>
                    <a:sym typeface="Josefin Sans"/>
                  </a:endParaRPr>
                </a:p>
              </p:txBody>
            </p:sp>
          </p:grpSp>
          <p:cxnSp>
            <p:nvCxnSpPr>
              <p:cNvPr id="896" name="Google Shape;896;p64"/>
              <p:cNvCxnSpPr/>
              <p:nvPr/>
            </p:nvCxnSpPr>
            <p:spPr>
              <a:xfrm rot="10800000">
                <a:off x="482625" y="2860463"/>
                <a:ext cx="0" cy="430800"/>
              </a:xfrm>
              <a:prstGeom prst="straightConnector1">
                <a:avLst/>
              </a:prstGeom>
              <a:noFill/>
              <a:ln cap="flat" cmpd="sng" w="9525">
                <a:solidFill>
                  <a:schemeClr val="dk2"/>
                </a:solidFill>
                <a:prstDash val="solid"/>
                <a:round/>
                <a:headEnd len="med" w="med" type="none"/>
                <a:tailEnd len="med" w="med" type="none"/>
              </a:ln>
            </p:spPr>
          </p:cxnSp>
          <p:sp>
            <p:nvSpPr>
              <p:cNvPr id="897" name="Google Shape;897;p64"/>
              <p:cNvSpPr txBox="1"/>
              <p:nvPr/>
            </p:nvSpPr>
            <p:spPr>
              <a:xfrm>
                <a:off x="118875" y="3243963"/>
                <a:ext cx="4860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SpeI</a:t>
                </a:r>
                <a:endParaRPr sz="800">
                  <a:latin typeface="Josefin Sans"/>
                  <a:ea typeface="Josefin Sans"/>
                  <a:cs typeface="Josefin Sans"/>
                  <a:sym typeface="Josefin Sans"/>
                </a:endParaRPr>
              </a:p>
            </p:txBody>
          </p:sp>
        </p:grpSp>
      </p:grpSp>
      <p:sp>
        <p:nvSpPr>
          <p:cNvPr id="898" name="Google Shape;898;p64"/>
          <p:cNvSpPr/>
          <p:nvPr/>
        </p:nvSpPr>
        <p:spPr>
          <a:xfrm>
            <a:off x="1070988" y="7445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9" name="Google Shape;899;p64"/>
          <p:cNvSpPr/>
          <p:nvPr/>
        </p:nvSpPr>
        <p:spPr>
          <a:xfrm>
            <a:off x="1688913" y="7445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0" name="Google Shape;900;p64"/>
          <p:cNvSpPr/>
          <p:nvPr/>
        </p:nvSpPr>
        <p:spPr>
          <a:xfrm>
            <a:off x="4161513" y="7445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1" name="Google Shape;901;p64"/>
          <p:cNvSpPr/>
          <p:nvPr/>
        </p:nvSpPr>
        <p:spPr>
          <a:xfrm>
            <a:off x="4794488" y="744550"/>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2" name="Google Shape;902;p64"/>
          <p:cNvSpPr/>
          <p:nvPr/>
        </p:nvSpPr>
        <p:spPr>
          <a:xfrm>
            <a:off x="7251888" y="890575"/>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3" name="Google Shape;903;p64"/>
          <p:cNvSpPr/>
          <p:nvPr/>
        </p:nvSpPr>
        <p:spPr>
          <a:xfrm>
            <a:off x="7921088" y="890575"/>
            <a:ext cx="151800" cy="315300"/>
          </a:xfrm>
          <a:prstGeom prst="rect">
            <a:avLst/>
          </a:prstGeom>
          <a:solidFill>
            <a:srgbClr val="FFFFFF"/>
          </a:solidFill>
          <a:ln cap="flat" cmpd="sng" w="19050">
            <a:solidFill>
              <a:srgbClr val="00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04" name="Google Shape;904;p64"/>
          <p:cNvSpPr/>
          <p:nvPr/>
        </p:nvSpPr>
        <p:spPr>
          <a:xfrm>
            <a:off x="1212963" y="744550"/>
            <a:ext cx="4758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05" name="Google Shape;905;p64"/>
          <p:cNvSpPr/>
          <p:nvPr/>
        </p:nvSpPr>
        <p:spPr>
          <a:xfrm>
            <a:off x="4308475" y="744550"/>
            <a:ext cx="4758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06" name="Google Shape;906;p64"/>
          <p:cNvSpPr/>
          <p:nvPr/>
        </p:nvSpPr>
        <p:spPr>
          <a:xfrm>
            <a:off x="7403864" y="890575"/>
            <a:ext cx="5172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grpSp>
        <p:nvGrpSpPr>
          <p:cNvPr id="907" name="Google Shape;907;p64"/>
          <p:cNvGrpSpPr/>
          <p:nvPr/>
        </p:nvGrpSpPr>
        <p:grpSpPr>
          <a:xfrm>
            <a:off x="361450" y="3261400"/>
            <a:ext cx="2125125" cy="315300"/>
            <a:chOff x="355175" y="2781650"/>
            <a:chExt cx="2125125" cy="315300"/>
          </a:xfrm>
        </p:grpSpPr>
        <p:sp>
          <p:nvSpPr>
            <p:cNvPr id="908" name="Google Shape;908;p64"/>
            <p:cNvSpPr/>
            <p:nvPr/>
          </p:nvSpPr>
          <p:spPr>
            <a:xfrm>
              <a:off x="1032275" y="2781650"/>
              <a:ext cx="8763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09" name="Google Shape;909;p64"/>
            <p:cNvSpPr/>
            <p:nvPr/>
          </p:nvSpPr>
          <p:spPr>
            <a:xfrm>
              <a:off x="3551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GTGG</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10" name="Google Shape;910;p64"/>
            <p:cNvSpPr/>
            <p:nvPr/>
          </p:nvSpPr>
          <p:spPr>
            <a:xfrm>
              <a:off x="18710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GCTA</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11" name="Google Shape;911;p64"/>
          <p:cNvGrpSpPr/>
          <p:nvPr/>
        </p:nvGrpSpPr>
        <p:grpSpPr>
          <a:xfrm>
            <a:off x="3515713" y="3261400"/>
            <a:ext cx="2125125" cy="315300"/>
            <a:chOff x="3509438" y="2781650"/>
            <a:chExt cx="2125125" cy="315300"/>
          </a:xfrm>
        </p:grpSpPr>
        <p:sp>
          <p:nvSpPr>
            <p:cNvPr id="912" name="Google Shape;912;p64"/>
            <p:cNvSpPr/>
            <p:nvPr/>
          </p:nvSpPr>
          <p:spPr>
            <a:xfrm>
              <a:off x="4186538" y="2781650"/>
              <a:ext cx="8763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13" name="Google Shape;913;p64"/>
            <p:cNvSpPr/>
            <p:nvPr/>
          </p:nvSpPr>
          <p:spPr>
            <a:xfrm>
              <a:off x="3509438"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CGAT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14" name="Google Shape;914;p64"/>
            <p:cNvSpPr/>
            <p:nvPr/>
          </p:nvSpPr>
          <p:spPr>
            <a:xfrm>
              <a:off x="5025263"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CTGG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15" name="Google Shape;915;p64"/>
          <p:cNvGrpSpPr/>
          <p:nvPr/>
        </p:nvGrpSpPr>
        <p:grpSpPr>
          <a:xfrm>
            <a:off x="6606150" y="3261400"/>
            <a:ext cx="2125125" cy="315300"/>
            <a:chOff x="6599875" y="2781650"/>
            <a:chExt cx="2125125" cy="315300"/>
          </a:xfrm>
        </p:grpSpPr>
        <p:sp>
          <p:nvSpPr>
            <p:cNvPr id="916" name="Google Shape;916;p64"/>
            <p:cNvSpPr/>
            <p:nvPr/>
          </p:nvSpPr>
          <p:spPr>
            <a:xfrm>
              <a:off x="7276975" y="2781650"/>
              <a:ext cx="8763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17" name="Google Shape;917;p64"/>
            <p:cNvSpPr/>
            <p:nvPr/>
          </p:nvSpPr>
          <p:spPr>
            <a:xfrm>
              <a:off x="65998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GACC</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18" name="Google Shape;918;p64"/>
            <p:cNvSpPr/>
            <p:nvPr/>
          </p:nvSpPr>
          <p:spPr>
            <a:xfrm>
              <a:off x="81157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ATCG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19" name="Google Shape;919;p64"/>
          <p:cNvGrpSpPr/>
          <p:nvPr/>
        </p:nvGrpSpPr>
        <p:grpSpPr>
          <a:xfrm>
            <a:off x="2190050" y="4458325"/>
            <a:ext cx="4776475" cy="315300"/>
            <a:chOff x="2190050" y="4458325"/>
            <a:chExt cx="4776475" cy="315300"/>
          </a:xfrm>
        </p:grpSpPr>
        <p:grpSp>
          <p:nvGrpSpPr>
            <p:cNvPr id="920" name="Google Shape;920;p64"/>
            <p:cNvGrpSpPr/>
            <p:nvPr/>
          </p:nvGrpSpPr>
          <p:grpSpPr>
            <a:xfrm>
              <a:off x="2190050" y="4458325"/>
              <a:ext cx="2125125" cy="315300"/>
              <a:chOff x="355175" y="2781650"/>
              <a:chExt cx="2125125" cy="315300"/>
            </a:xfrm>
          </p:grpSpPr>
          <p:sp>
            <p:nvSpPr>
              <p:cNvPr id="921" name="Google Shape;921;p64"/>
              <p:cNvSpPr/>
              <p:nvPr/>
            </p:nvSpPr>
            <p:spPr>
              <a:xfrm>
                <a:off x="1032275" y="2781650"/>
                <a:ext cx="8763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22" name="Google Shape;922;p64"/>
              <p:cNvSpPr/>
              <p:nvPr/>
            </p:nvSpPr>
            <p:spPr>
              <a:xfrm>
                <a:off x="3551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GTGG</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23" name="Google Shape;923;p64"/>
              <p:cNvSpPr/>
              <p:nvPr/>
            </p:nvSpPr>
            <p:spPr>
              <a:xfrm>
                <a:off x="18710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GCTA</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24" name="Google Shape;924;p64"/>
            <p:cNvGrpSpPr/>
            <p:nvPr/>
          </p:nvGrpSpPr>
          <p:grpSpPr>
            <a:xfrm>
              <a:off x="3511300" y="4458325"/>
              <a:ext cx="2125125" cy="315300"/>
              <a:chOff x="3509438" y="2781650"/>
              <a:chExt cx="2125125" cy="315300"/>
            </a:xfrm>
          </p:grpSpPr>
          <p:sp>
            <p:nvSpPr>
              <p:cNvPr id="925" name="Google Shape;925;p64"/>
              <p:cNvSpPr/>
              <p:nvPr/>
            </p:nvSpPr>
            <p:spPr>
              <a:xfrm>
                <a:off x="4186538" y="2781650"/>
                <a:ext cx="8763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26" name="Google Shape;926;p64"/>
              <p:cNvSpPr/>
              <p:nvPr/>
            </p:nvSpPr>
            <p:spPr>
              <a:xfrm>
                <a:off x="3509438"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CGAT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27" name="Google Shape;927;p64"/>
              <p:cNvSpPr/>
              <p:nvPr/>
            </p:nvSpPr>
            <p:spPr>
              <a:xfrm>
                <a:off x="5025263"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CTGG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28" name="Google Shape;928;p64"/>
            <p:cNvGrpSpPr/>
            <p:nvPr/>
          </p:nvGrpSpPr>
          <p:grpSpPr>
            <a:xfrm>
              <a:off x="4841400" y="4458325"/>
              <a:ext cx="2125125" cy="315300"/>
              <a:chOff x="6599875" y="2781650"/>
              <a:chExt cx="2125125" cy="315300"/>
            </a:xfrm>
          </p:grpSpPr>
          <p:sp>
            <p:nvSpPr>
              <p:cNvPr id="929" name="Google Shape;929;p64"/>
              <p:cNvSpPr/>
              <p:nvPr/>
            </p:nvSpPr>
            <p:spPr>
              <a:xfrm>
                <a:off x="7276975" y="2781650"/>
                <a:ext cx="8763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30" name="Google Shape;930;p64"/>
              <p:cNvSpPr/>
              <p:nvPr/>
            </p:nvSpPr>
            <p:spPr>
              <a:xfrm>
                <a:off x="65998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GACC</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31" name="Google Shape;931;p64"/>
              <p:cNvSpPr/>
              <p:nvPr/>
            </p:nvSpPr>
            <p:spPr>
              <a:xfrm>
                <a:off x="81157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ATCG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cxnSp>
        <p:nvCxnSpPr>
          <p:cNvPr id="932" name="Google Shape;932;p64"/>
          <p:cNvCxnSpPr/>
          <p:nvPr/>
        </p:nvCxnSpPr>
        <p:spPr>
          <a:xfrm>
            <a:off x="4571575" y="2622625"/>
            <a:ext cx="0" cy="488100"/>
          </a:xfrm>
          <a:prstGeom prst="straightConnector1">
            <a:avLst/>
          </a:prstGeom>
          <a:noFill/>
          <a:ln cap="flat" cmpd="sng" w="9525">
            <a:solidFill>
              <a:schemeClr val="dk2"/>
            </a:solidFill>
            <a:prstDash val="solid"/>
            <a:round/>
            <a:headEnd len="med" w="med" type="none"/>
            <a:tailEnd len="med" w="med" type="triangle"/>
          </a:ln>
        </p:spPr>
      </p:cxnSp>
      <p:sp>
        <p:nvSpPr>
          <p:cNvPr id="933" name="Google Shape;933;p64"/>
          <p:cNvSpPr txBox="1"/>
          <p:nvPr/>
        </p:nvSpPr>
        <p:spPr>
          <a:xfrm>
            <a:off x="4706725" y="2727750"/>
            <a:ext cx="2012400" cy="24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Josefin Sans"/>
                <a:ea typeface="Josefin Sans"/>
                <a:cs typeface="Josefin Sans"/>
                <a:sym typeface="Josefin Sans"/>
              </a:rPr>
              <a:t>BsaI Digestion</a:t>
            </a:r>
            <a:endParaRPr b="1" sz="1200">
              <a:latin typeface="Josefin Sans"/>
              <a:ea typeface="Josefin Sans"/>
              <a:cs typeface="Josefin Sans"/>
              <a:sym typeface="Josefin Sans"/>
            </a:endParaRPr>
          </a:p>
        </p:txBody>
      </p:sp>
      <p:cxnSp>
        <p:nvCxnSpPr>
          <p:cNvPr id="934" name="Google Shape;934;p64"/>
          <p:cNvCxnSpPr/>
          <p:nvPr/>
        </p:nvCxnSpPr>
        <p:spPr>
          <a:xfrm>
            <a:off x="4571575" y="3773463"/>
            <a:ext cx="0" cy="488100"/>
          </a:xfrm>
          <a:prstGeom prst="straightConnector1">
            <a:avLst/>
          </a:prstGeom>
          <a:noFill/>
          <a:ln cap="flat" cmpd="sng" w="9525">
            <a:solidFill>
              <a:schemeClr val="dk2"/>
            </a:solidFill>
            <a:prstDash val="solid"/>
            <a:round/>
            <a:headEnd len="med" w="med" type="none"/>
            <a:tailEnd len="med" w="med" type="triangle"/>
          </a:ln>
        </p:spPr>
      </p:cxnSp>
      <p:sp>
        <p:nvSpPr>
          <p:cNvPr id="935" name="Google Shape;935;p64"/>
          <p:cNvSpPr txBox="1"/>
          <p:nvPr/>
        </p:nvSpPr>
        <p:spPr>
          <a:xfrm>
            <a:off x="4706725" y="3878600"/>
            <a:ext cx="3890700" cy="246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latin typeface="Josefin Sans"/>
                <a:ea typeface="Josefin Sans"/>
                <a:cs typeface="Josefin Sans"/>
                <a:sym typeface="Josefin Sans"/>
              </a:rPr>
              <a:t>Complementary overhangs bind</a:t>
            </a:r>
            <a:endParaRPr b="1" sz="12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07"/>
                                        </p:tgtEl>
                                        <p:attrNameLst>
                                          <p:attrName>style.visibility</p:attrName>
                                        </p:attrNameLst>
                                      </p:cBhvr>
                                      <p:to>
                                        <p:strVal val="visible"/>
                                      </p:to>
                                    </p:set>
                                    <p:animEffect filter="fade" transition="in">
                                      <p:cBhvr>
                                        <p:cTn dur="1000"/>
                                        <p:tgtEl>
                                          <p:spTgt spid="907"/>
                                        </p:tgtEl>
                                      </p:cBhvr>
                                    </p:animEffect>
                                  </p:childTnLst>
                                </p:cTn>
                              </p:par>
                              <p:par>
                                <p:cTn fill="hold" nodeType="withEffect" presetClass="entr" presetID="10" presetSubtype="0">
                                  <p:stCondLst>
                                    <p:cond delay="0"/>
                                  </p:stCondLst>
                                  <p:childTnLst>
                                    <p:set>
                                      <p:cBhvr>
                                        <p:cTn dur="1" fill="hold">
                                          <p:stCondLst>
                                            <p:cond delay="0"/>
                                          </p:stCondLst>
                                        </p:cTn>
                                        <p:tgtEl>
                                          <p:spTgt spid="911"/>
                                        </p:tgtEl>
                                        <p:attrNameLst>
                                          <p:attrName>style.visibility</p:attrName>
                                        </p:attrNameLst>
                                      </p:cBhvr>
                                      <p:to>
                                        <p:strVal val="visible"/>
                                      </p:to>
                                    </p:set>
                                    <p:animEffect filter="fade" transition="in">
                                      <p:cBhvr>
                                        <p:cTn dur="1000"/>
                                        <p:tgtEl>
                                          <p:spTgt spid="911"/>
                                        </p:tgtEl>
                                      </p:cBhvr>
                                    </p:animEffect>
                                  </p:childTnLst>
                                </p:cTn>
                              </p:par>
                              <p:par>
                                <p:cTn fill="hold" nodeType="withEffect" presetClass="entr" presetID="10" presetSubtype="0">
                                  <p:stCondLst>
                                    <p:cond delay="0"/>
                                  </p:stCondLst>
                                  <p:childTnLst>
                                    <p:set>
                                      <p:cBhvr>
                                        <p:cTn dur="1" fill="hold">
                                          <p:stCondLst>
                                            <p:cond delay="0"/>
                                          </p:stCondLst>
                                        </p:cTn>
                                        <p:tgtEl>
                                          <p:spTgt spid="915"/>
                                        </p:tgtEl>
                                        <p:attrNameLst>
                                          <p:attrName>style.visibility</p:attrName>
                                        </p:attrNameLst>
                                      </p:cBhvr>
                                      <p:to>
                                        <p:strVal val="visible"/>
                                      </p:to>
                                    </p:set>
                                    <p:animEffect filter="fade" transition="in">
                                      <p:cBhvr>
                                        <p:cTn dur="1000"/>
                                        <p:tgtEl>
                                          <p:spTgt spid="915"/>
                                        </p:tgtEl>
                                      </p:cBhvr>
                                    </p:animEffect>
                                  </p:childTnLst>
                                </p:cTn>
                              </p:par>
                              <p:par>
                                <p:cTn fill="hold" nodeType="withEffect" presetClass="entr" presetID="10" presetSubtype="0">
                                  <p:stCondLst>
                                    <p:cond delay="0"/>
                                  </p:stCondLst>
                                  <p:childTnLst>
                                    <p:set>
                                      <p:cBhvr>
                                        <p:cTn dur="1" fill="hold">
                                          <p:stCondLst>
                                            <p:cond delay="0"/>
                                          </p:stCondLst>
                                        </p:cTn>
                                        <p:tgtEl>
                                          <p:spTgt spid="932"/>
                                        </p:tgtEl>
                                        <p:attrNameLst>
                                          <p:attrName>style.visibility</p:attrName>
                                        </p:attrNameLst>
                                      </p:cBhvr>
                                      <p:to>
                                        <p:strVal val="visible"/>
                                      </p:to>
                                    </p:set>
                                    <p:animEffect filter="fade" transition="in">
                                      <p:cBhvr>
                                        <p:cTn dur="1000"/>
                                        <p:tgtEl>
                                          <p:spTgt spid="932"/>
                                        </p:tgtEl>
                                      </p:cBhvr>
                                    </p:animEffect>
                                  </p:childTnLst>
                                </p:cTn>
                              </p:par>
                              <p:par>
                                <p:cTn fill="hold" nodeType="withEffect" presetClass="entr" presetID="10" presetSubtype="0">
                                  <p:stCondLst>
                                    <p:cond delay="0"/>
                                  </p:stCondLst>
                                  <p:childTnLst>
                                    <p:set>
                                      <p:cBhvr>
                                        <p:cTn dur="1" fill="hold">
                                          <p:stCondLst>
                                            <p:cond delay="0"/>
                                          </p:stCondLst>
                                        </p:cTn>
                                        <p:tgtEl>
                                          <p:spTgt spid="933"/>
                                        </p:tgtEl>
                                        <p:attrNameLst>
                                          <p:attrName>style.visibility</p:attrName>
                                        </p:attrNameLst>
                                      </p:cBhvr>
                                      <p:to>
                                        <p:strVal val="visible"/>
                                      </p:to>
                                    </p:set>
                                    <p:animEffect filter="fade" transition="in">
                                      <p:cBhvr>
                                        <p:cTn dur="1000"/>
                                        <p:tgtEl>
                                          <p:spTgt spid="933"/>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19"/>
                                        </p:tgtEl>
                                        <p:attrNameLst>
                                          <p:attrName>style.visibility</p:attrName>
                                        </p:attrNameLst>
                                      </p:cBhvr>
                                      <p:to>
                                        <p:strVal val="visible"/>
                                      </p:to>
                                    </p:set>
                                    <p:animEffect filter="fade" transition="in">
                                      <p:cBhvr>
                                        <p:cTn dur="1000"/>
                                        <p:tgtEl>
                                          <p:spTgt spid="919"/>
                                        </p:tgtEl>
                                      </p:cBhvr>
                                    </p:animEffect>
                                  </p:childTnLst>
                                </p:cTn>
                              </p:par>
                              <p:par>
                                <p:cTn fill="hold" nodeType="withEffect" presetClass="entr" presetID="10" presetSubtype="0">
                                  <p:stCondLst>
                                    <p:cond delay="0"/>
                                  </p:stCondLst>
                                  <p:childTnLst>
                                    <p:set>
                                      <p:cBhvr>
                                        <p:cTn dur="1" fill="hold">
                                          <p:stCondLst>
                                            <p:cond delay="0"/>
                                          </p:stCondLst>
                                        </p:cTn>
                                        <p:tgtEl>
                                          <p:spTgt spid="934"/>
                                        </p:tgtEl>
                                        <p:attrNameLst>
                                          <p:attrName>style.visibility</p:attrName>
                                        </p:attrNameLst>
                                      </p:cBhvr>
                                      <p:to>
                                        <p:strVal val="visible"/>
                                      </p:to>
                                    </p:set>
                                    <p:animEffect filter="fade" transition="in">
                                      <p:cBhvr>
                                        <p:cTn dur="1000"/>
                                        <p:tgtEl>
                                          <p:spTgt spid="934"/>
                                        </p:tgtEl>
                                      </p:cBhvr>
                                    </p:animEffect>
                                  </p:childTnLst>
                                </p:cTn>
                              </p:par>
                              <p:par>
                                <p:cTn fill="hold" nodeType="withEffect" presetClass="entr" presetID="10" presetSubtype="0">
                                  <p:stCondLst>
                                    <p:cond delay="0"/>
                                  </p:stCondLst>
                                  <p:childTnLst>
                                    <p:set>
                                      <p:cBhvr>
                                        <p:cTn dur="1" fill="hold">
                                          <p:stCondLst>
                                            <p:cond delay="0"/>
                                          </p:stCondLst>
                                        </p:cTn>
                                        <p:tgtEl>
                                          <p:spTgt spid="935"/>
                                        </p:tgtEl>
                                        <p:attrNameLst>
                                          <p:attrName>style.visibility</p:attrName>
                                        </p:attrNameLst>
                                      </p:cBhvr>
                                      <p:to>
                                        <p:strVal val="visible"/>
                                      </p:to>
                                    </p:set>
                                    <p:animEffect filter="fade" transition="in">
                                      <p:cBhvr>
                                        <p:cTn dur="1000"/>
                                        <p:tgtEl>
                                          <p:spTgt spid="93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9" name="Shape 939"/>
        <p:cNvGrpSpPr/>
        <p:nvPr/>
      </p:nvGrpSpPr>
      <p:grpSpPr>
        <a:xfrm>
          <a:off x="0" y="0"/>
          <a:ext cx="0" cy="0"/>
          <a:chOff x="0" y="0"/>
          <a:chExt cx="0" cy="0"/>
        </a:xfrm>
      </p:grpSpPr>
      <p:grpSp>
        <p:nvGrpSpPr>
          <p:cNvPr id="940" name="Google Shape;940;p65"/>
          <p:cNvGrpSpPr/>
          <p:nvPr/>
        </p:nvGrpSpPr>
        <p:grpSpPr>
          <a:xfrm>
            <a:off x="2183750" y="360075"/>
            <a:ext cx="4776475" cy="315300"/>
            <a:chOff x="2190050" y="4458325"/>
            <a:chExt cx="4776475" cy="315300"/>
          </a:xfrm>
        </p:grpSpPr>
        <p:grpSp>
          <p:nvGrpSpPr>
            <p:cNvPr id="941" name="Google Shape;941;p65"/>
            <p:cNvGrpSpPr/>
            <p:nvPr/>
          </p:nvGrpSpPr>
          <p:grpSpPr>
            <a:xfrm>
              <a:off x="2190050" y="4458325"/>
              <a:ext cx="2125125" cy="315300"/>
              <a:chOff x="355175" y="2781650"/>
              <a:chExt cx="2125125" cy="315300"/>
            </a:xfrm>
          </p:grpSpPr>
          <p:sp>
            <p:nvSpPr>
              <p:cNvPr id="942" name="Google Shape;942;p65"/>
              <p:cNvSpPr/>
              <p:nvPr/>
            </p:nvSpPr>
            <p:spPr>
              <a:xfrm>
                <a:off x="1032275" y="2781650"/>
                <a:ext cx="8763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43" name="Google Shape;943;p65"/>
              <p:cNvSpPr/>
              <p:nvPr/>
            </p:nvSpPr>
            <p:spPr>
              <a:xfrm>
                <a:off x="3551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GTGG</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44" name="Google Shape;944;p65"/>
              <p:cNvSpPr/>
              <p:nvPr/>
            </p:nvSpPr>
            <p:spPr>
              <a:xfrm>
                <a:off x="18710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GCTA</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45" name="Google Shape;945;p65"/>
            <p:cNvGrpSpPr/>
            <p:nvPr/>
          </p:nvGrpSpPr>
          <p:grpSpPr>
            <a:xfrm>
              <a:off x="3511300" y="4458325"/>
              <a:ext cx="2125125" cy="315300"/>
              <a:chOff x="3509438" y="2781650"/>
              <a:chExt cx="2125125" cy="315300"/>
            </a:xfrm>
          </p:grpSpPr>
          <p:sp>
            <p:nvSpPr>
              <p:cNvPr id="946" name="Google Shape;946;p65"/>
              <p:cNvSpPr/>
              <p:nvPr/>
            </p:nvSpPr>
            <p:spPr>
              <a:xfrm>
                <a:off x="4186538" y="2781650"/>
                <a:ext cx="8763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47" name="Google Shape;947;p65"/>
              <p:cNvSpPr/>
              <p:nvPr/>
            </p:nvSpPr>
            <p:spPr>
              <a:xfrm>
                <a:off x="3509438"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CGAT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48" name="Google Shape;948;p65"/>
              <p:cNvSpPr/>
              <p:nvPr/>
            </p:nvSpPr>
            <p:spPr>
              <a:xfrm>
                <a:off x="5025263"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CTGG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49" name="Google Shape;949;p65"/>
            <p:cNvGrpSpPr/>
            <p:nvPr/>
          </p:nvGrpSpPr>
          <p:grpSpPr>
            <a:xfrm>
              <a:off x="4841400" y="4458325"/>
              <a:ext cx="2125125" cy="315300"/>
              <a:chOff x="6599875" y="2781650"/>
              <a:chExt cx="2125125" cy="315300"/>
            </a:xfrm>
          </p:grpSpPr>
          <p:sp>
            <p:nvSpPr>
              <p:cNvPr id="950" name="Google Shape;950;p65"/>
              <p:cNvSpPr/>
              <p:nvPr/>
            </p:nvSpPr>
            <p:spPr>
              <a:xfrm>
                <a:off x="7276975" y="2781650"/>
                <a:ext cx="8763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51" name="Google Shape;951;p65"/>
              <p:cNvSpPr/>
              <p:nvPr/>
            </p:nvSpPr>
            <p:spPr>
              <a:xfrm>
                <a:off x="65998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GACC</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52" name="Google Shape;952;p65"/>
              <p:cNvSpPr/>
              <p:nvPr/>
            </p:nvSpPr>
            <p:spPr>
              <a:xfrm>
                <a:off x="81157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ATCG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sp>
        <p:nvSpPr>
          <p:cNvPr id="953" name="Google Shape;953;p65"/>
          <p:cNvSpPr/>
          <p:nvPr/>
        </p:nvSpPr>
        <p:spPr>
          <a:xfrm>
            <a:off x="206875" y="1655475"/>
            <a:ext cx="4813200" cy="1481400"/>
          </a:xfrm>
          <a:prstGeom prst="roundRect">
            <a:avLst>
              <a:gd fmla="val 16667" name="adj"/>
            </a:avLst>
          </a:prstGeom>
          <a:no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pSB1A3-RFP</a:t>
            </a:r>
            <a:endParaRPr>
              <a:latin typeface="Josefin Sans"/>
              <a:ea typeface="Josefin Sans"/>
              <a:cs typeface="Josefin Sans"/>
              <a:sym typeface="Josefin Sans"/>
            </a:endParaRPr>
          </a:p>
        </p:txBody>
      </p:sp>
      <p:grpSp>
        <p:nvGrpSpPr>
          <p:cNvPr id="954" name="Google Shape;954;p65"/>
          <p:cNvGrpSpPr/>
          <p:nvPr/>
        </p:nvGrpSpPr>
        <p:grpSpPr>
          <a:xfrm>
            <a:off x="540625" y="1442225"/>
            <a:ext cx="4145700" cy="458100"/>
            <a:chOff x="515175" y="1705025"/>
            <a:chExt cx="4145700" cy="458100"/>
          </a:xfrm>
        </p:grpSpPr>
        <p:sp>
          <p:nvSpPr>
            <p:cNvPr id="955" name="Google Shape;955;p65"/>
            <p:cNvSpPr txBox="1"/>
            <p:nvPr/>
          </p:nvSpPr>
          <p:spPr>
            <a:xfrm>
              <a:off x="515175" y="1705025"/>
              <a:ext cx="1684200" cy="458100"/>
            </a:xfrm>
            <a:prstGeom prst="rect">
              <a:avLst/>
            </a:prstGeom>
            <a:solidFill>
              <a:srgbClr val="FFFFFF"/>
            </a:solidFill>
            <a:ln cap="flat" cmpd="sng" w="19050">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5’ </a:t>
              </a:r>
              <a:r>
                <a:rPr lang="en" sz="1200">
                  <a:solidFill>
                    <a:srgbClr val="980000"/>
                  </a:solidFill>
                  <a:latin typeface="Josefin Sans"/>
                  <a:ea typeface="Josefin Sans"/>
                  <a:cs typeface="Josefin Sans"/>
                  <a:sym typeface="Josefin Sans"/>
                </a:rPr>
                <a:t>GTGG</a:t>
              </a:r>
              <a:r>
                <a:rPr lang="en" sz="1200">
                  <a:solidFill>
                    <a:srgbClr val="F1C232"/>
                  </a:solidFill>
                  <a:latin typeface="Josefin Sans"/>
                  <a:ea typeface="Josefin Sans"/>
                  <a:cs typeface="Josefin Sans"/>
                  <a:sym typeface="Josefin Sans"/>
                </a:rPr>
                <a:t>T</a:t>
              </a:r>
              <a:r>
                <a:rPr lang="en" sz="1200">
                  <a:highlight>
                    <a:srgbClr val="D9D9D9"/>
                  </a:highlight>
                  <a:latin typeface="Josefin Sans"/>
                  <a:ea typeface="Josefin Sans"/>
                  <a:cs typeface="Josefin Sans"/>
                  <a:sym typeface="Josefin Sans"/>
                </a:rPr>
                <a:t>GAGACC</a:t>
              </a:r>
              <a:r>
                <a:rPr lang="en" sz="1200">
                  <a:latin typeface="Josefin Sans"/>
                  <a:ea typeface="Josefin Sans"/>
                  <a:cs typeface="Josefin Sans"/>
                  <a:sym typeface="Josefin Sans"/>
                </a:rPr>
                <a:t> 3’</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3’ CACC</a:t>
              </a:r>
              <a:r>
                <a:rPr lang="en" sz="1200">
                  <a:solidFill>
                    <a:srgbClr val="F1C232"/>
                  </a:solidFill>
                  <a:latin typeface="Josefin Sans"/>
                  <a:ea typeface="Josefin Sans"/>
                  <a:cs typeface="Josefin Sans"/>
                  <a:sym typeface="Josefin Sans"/>
                </a:rPr>
                <a:t>A</a:t>
              </a:r>
              <a:r>
                <a:rPr lang="en" sz="1200">
                  <a:highlight>
                    <a:srgbClr val="CCCCCC"/>
                  </a:highlight>
                  <a:latin typeface="Josefin Sans"/>
                  <a:ea typeface="Josefin Sans"/>
                  <a:cs typeface="Josefin Sans"/>
                  <a:sym typeface="Josefin Sans"/>
                </a:rPr>
                <a:t>CTCTGG</a:t>
              </a:r>
              <a:r>
                <a:rPr lang="en" sz="1200">
                  <a:latin typeface="Josefin Sans"/>
                  <a:ea typeface="Josefin Sans"/>
                  <a:cs typeface="Josefin Sans"/>
                  <a:sym typeface="Josefin Sans"/>
                </a:rPr>
                <a:t> 5’</a:t>
              </a:r>
              <a:endParaRPr sz="1200">
                <a:latin typeface="Josefin Sans"/>
                <a:ea typeface="Josefin Sans"/>
                <a:cs typeface="Josefin Sans"/>
                <a:sym typeface="Josefin Sans"/>
              </a:endParaRPr>
            </a:p>
          </p:txBody>
        </p:sp>
        <p:grpSp>
          <p:nvGrpSpPr>
            <p:cNvPr id="956" name="Google Shape;956;p65"/>
            <p:cNvGrpSpPr/>
            <p:nvPr/>
          </p:nvGrpSpPr>
          <p:grpSpPr>
            <a:xfrm>
              <a:off x="2199375" y="1705025"/>
              <a:ext cx="2461500" cy="458100"/>
              <a:chOff x="3710300" y="2201350"/>
              <a:chExt cx="2461500" cy="458100"/>
            </a:xfrm>
          </p:grpSpPr>
          <p:sp>
            <p:nvSpPr>
              <p:cNvPr id="957" name="Google Shape;957;p65"/>
              <p:cNvSpPr/>
              <p:nvPr/>
            </p:nvSpPr>
            <p:spPr>
              <a:xfrm>
                <a:off x="3710300" y="2227600"/>
                <a:ext cx="777300" cy="4056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RFP </a:t>
                </a:r>
                <a:endParaRPr>
                  <a:latin typeface="Josefin Sans"/>
                  <a:ea typeface="Josefin Sans"/>
                  <a:cs typeface="Josefin Sans"/>
                  <a:sym typeface="Josefin Sans"/>
                </a:endParaRPr>
              </a:p>
            </p:txBody>
          </p:sp>
          <p:sp>
            <p:nvSpPr>
              <p:cNvPr id="958" name="Google Shape;958;p65"/>
              <p:cNvSpPr txBox="1"/>
              <p:nvPr/>
            </p:nvSpPr>
            <p:spPr>
              <a:xfrm>
                <a:off x="4487600" y="2201350"/>
                <a:ext cx="1684200" cy="458100"/>
              </a:xfrm>
              <a:prstGeom prst="rect">
                <a:avLst/>
              </a:prstGeom>
              <a:solidFill>
                <a:srgbClr val="FFFFFF"/>
              </a:solidFill>
              <a:ln cap="flat" cmpd="sng" w="19050">
                <a:solidFill>
                  <a:srgbClr val="1155CC"/>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5’ </a:t>
                </a:r>
                <a:r>
                  <a:rPr lang="en" sz="1200">
                    <a:highlight>
                      <a:srgbClr val="CCCCCC"/>
                    </a:highlight>
                    <a:latin typeface="Josefin Sans"/>
                    <a:ea typeface="Josefin Sans"/>
                    <a:cs typeface="Josefin Sans"/>
                    <a:sym typeface="Josefin Sans"/>
                  </a:rPr>
                  <a:t>GGTCTC</a:t>
                </a:r>
                <a:r>
                  <a:rPr lang="en" sz="1200">
                    <a:solidFill>
                      <a:srgbClr val="F1C232"/>
                    </a:solidFill>
                    <a:latin typeface="Josefin Sans"/>
                    <a:ea typeface="Josefin Sans"/>
                    <a:cs typeface="Josefin Sans"/>
                    <a:sym typeface="Josefin Sans"/>
                  </a:rPr>
                  <a:t>A</a:t>
                </a:r>
                <a:r>
                  <a:rPr lang="en" sz="1200">
                    <a:latin typeface="Josefin Sans"/>
                    <a:ea typeface="Josefin Sans"/>
                    <a:cs typeface="Josefin Sans"/>
                    <a:sym typeface="Josefin Sans"/>
                  </a:rPr>
                  <a:t>TAGC 3’</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3’ </a:t>
                </a:r>
                <a:r>
                  <a:rPr lang="en" sz="1200">
                    <a:highlight>
                      <a:srgbClr val="CCCCCC"/>
                    </a:highlight>
                    <a:latin typeface="Josefin Sans"/>
                    <a:ea typeface="Josefin Sans"/>
                    <a:cs typeface="Josefin Sans"/>
                    <a:sym typeface="Josefin Sans"/>
                  </a:rPr>
                  <a:t>CCAGAG</a:t>
                </a:r>
                <a:r>
                  <a:rPr lang="en" sz="1200">
                    <a:solidFill>
                      <a:srgbClr val="F1C232"/>
                    </a:solidFill>
                    <a:latin typeface="Josefin Sans"/>
                    <a:ea typeface="Josefin Sans"/>
                    <a:cs typeface="Josefin Sans"/>
                    <a:sym typeface="Josefin Sans"/>
                  </a:rPr>
                  <a:t>T</a:t>
                </a:r>
                <a:r>
                  <a:rPr lang="en" sz="1200">
                    <a:solidFill>
                      <a:srgbClr val="980000"/>
                    </a:solidFill>
                    <a:latin typeface="Josefin Sans"/>
                    <a:ea typeface="Josefin Sans"/>
                    <a:cs typeface="Josefin Sans"/>
                    <a:sym typeface="Josefin Sans"/>
                  </a:rPr>
                  <a:t>ATCG</a:t>
                </a:r>
                <a:r>
                  <a:rPr lang="en" sz="1200">
                    <a:latin typeface="Josefin Sans"/>
                    <a:ea typeface="Josefin Sans"/>
                    <a:cs typeface="Josefin Sans"/>
                    <a:sym typeface="Josefin Sans"/>
                  </a:rPr>
                  <a:t> 5’</a:t>
                </a:r>
                <a:endParaRPr sz="1200">
                  <a:latin typeface="Josefin Sans"/>
                  <a:ea typeface="Josefin Sans"/>
                  <a:cs typeface="Josefin Sans"/>
                  <a:sym typeface="Josefin Sans"/>
                </a:endParaRPr>
              </a:p>
            </p:txBody>
          </p:sp>
        </p:grpSp>
      </p:grpSp>
      <p:sp>
        <p:nvSpPr>
          <p:cNvPr id="959" name="Google Shape;959;p65"/>
          <p:cNvSpPr/>
          <p:nvPr/>
        </p:nvSpPr>
        <p:spPr>
          <a:xfrm>
            <a:off x="350725" y="1354775"/>
            <a:ext cx="1899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60" name="Google Shape;960;p65"/>
          <p:cNvSpPr/>
          <p:nvPr/>
        </p:nvSpPr>
        <p:spPr>
          <a:xfrm>
            <a:off x="4686325" y="1354775"/>
            <a:ext cx="1899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61" name="Google Shape;961;p65"/>
          <p:cNvSpPr/>
          <p:nvPr/>
        </p:nvSpPr>
        <p:spPr>
          <a:xfrm>
            <a:off x="5194900" y="1655475"/>
            <a:ext cx="3742200" cy="1481400"/>
          </a:xfrm>
          <a:prstGeom prst="roundRect">
            <a:avLst>
              <a:gd fmla="val 16667" name="adj"/>
            </a:avLst>
          </a:prstGeom>
          <a:no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pSB1A3</a:t>
            </a:r>
            <a:endParaRPr>
              <a:latin typeface="Josefin Sans"/>
              <a:ea typeface="Josefin Sans"/>
              <a:cs typeface="Josefin Sans"/>
              <a:sym typeface="Josefin Sans"/>
            </a:endParaRPr>
          </a:p>
        </p:txBody>
      </p:sp>
      <p:sp>
        <p:nvSpPr>
          <p:cNvPr id="962" name="Google Shape;962;p65"/>
          <p:cNvSpPr/>
          <p:nvPr/>
        </p:nvSpPr>
        <p:spPr>
          <a:xfrm>
            <a:off x="5467225" y="1304425"/>
            <a:ext cx="1899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63" name="Google Shape;963;p65"/>
          <p:cNvSpPr/>
          <p:nvPr/>
        </p:nvSpPr>
        <p:spPr>
          <a:xfrm>
            <a:off x="8421225" y="1304425"/>
            <a:ext cx="1899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64" name="Google Shape;964;p65"/>
          <p:cNvSpPr/>
          <p:nvPr/>
        </p:nvSpPr>
        <p:spPr>
          <a:xfrm>
            <a:off x="5657125" y="1304425"/>
            <a:ext cx="2764200" cy="6330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65" name="Google Shape;965;p65"/>
          <p:cNvSpPr/>
          <p:nvPr/>
        </p:nvSpPr>
        <p:spPr>
          <a:xfrm>
            <a:off x="5657125" y="1513625"/>
            <a:ext cx="7944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CACC</a:t>
            </a:r>
            <a:endParaRPr sz="1000">
              <a:latin typeface="Josefin Sans"/>
              <a:ea typeface="Josefin Sans"/>
              <a:cs typeface="Josefin Sans"/>
              <a:sym typeface="Josefin Sans"/>
            </a:endParaRPr>
          </a:p>
        </p:txBody>
      </p:sp>
      <p:sp>
        <p:nvSpPr>
          <p:cNvPr id="966" name="Google Shape;966;p65"/>
          <p:cNvSpPr/>
          <p:nvPr/>
        </p:nvSpPr>
        <p:spPr>
          <a:xfrm>
            <a:off x="7626825" y="1513625"/>
            <a:ext cx="7944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TAGC 3</a:t>
            </a:r>
            <a:r>
              <a:rPr lang="en" sz="1000">
                <a:latin typeface="Josefin Sans"/>
                <a:ea typeface="Josefin Sans"/>
                <a:cs typeface="Josefin Sans"/>
                <a:sym typeface="Josefin Sans"/>
              </a:rPr>
              <a:t>’</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5’ </a:t>
            </a:r>
            <a:endParaRPr sz="1000">
              <a:latin typeface="Josefin Sans"/>
              <a:ea typeface="Josefin Sans"/>
              <a:cs typeface="Josefin Sans"/>
              <a:sym typeface="Josefin Sans"/>
            </a:endParaRPr>
          </a:p>
        </p:txBody>
      </p:sp>
      <p:cxnSp>
        <p:nvCxnSpPr>
          <p:cNvPr id="967" name="Google Shape;967;p65"/>
          <p:cNvCxnSpPr/>
          <p:nvPr/>
        </p:nvCxnSpPr>
        <p:spPr>
          <a:xfrm>
            <a:off x="4864400" y="864250"/>
            <a:ext cx="2158200" cy="698400"/>
          </a:xfrm>
          <a:prstGeom prst="straightConnector1">
            <a:avLst/>
          </a:prstGeom>
          <a:noFill/>
          <a:ln cap="flat" cmpd="sng" w="9525">
            <a:solidFill>
              <a:schemeClr val="dk2"/>
            </a:solidFill>
            <a:prstDash val="solid"/>
            <a:round/>
            <a:headEnd len="med" w="med" type="none"/>
            <a:tailEnd len="med" w="med" type="triangle"/>
          </a:ln>
        </p:spPr>
      </p:cxnSp>
      <p:cxnSp>
        <p:nvCxnSpPr>
          <p:cNvPr id="968" name="Google Shape;968;p65"/>
          <p:cNvCxnSpPr/>
          <p:nvPr/>
        </p:nvCxnSpPr>
        <p:spPr>
          <a:xfrm flipH="1" rot="10800000">
            <a:off x="280800" y="1011313"/>
            <a:ext cx="8582400" cy="7500"/>
          </a:xfrm>
          <a:prstGeom prst="straightConnector1">
            <a:avLst/>
          </a:prstGeom>
          <a:noFill/>
          <a:ln cap="flat" cmpd="sng" w="19050">
            <a:solidFill>
              <a:srgbClr val="CCCCCC"/>
            </a:solidFill>
            <a:prstDash val="dash"/>
            <a:round/>
            <a:headEnd len="med" w="med" type="none"/>
            <a:tailEnd len="med" w="med" type="none"/>
          </a:ln>
        </p:spPr>
      </p:cxnSp>
      <p:cxnSp>
        <p:nvCxnSpPr>
          <p:cNvPr id="969" name="Google Shape;969;p65"/>
          <p:cNvCxnSpPr/>
          <p:nvPr/>
        </p:nvCxnSpPr>
        <p:spPr>
          <a:xfrm flipH="1" rot="10800000">
            <a:off x="280800" y="3378788"/>
            <a:ext cx="8582400" cy="7500"/>
          </a:xfrm>
          <a:prstGeom prst="straightConnector1">
            <a:avLst/>
          </a:prstGeom>
          <a:noFill/>
          <a:ln cap="flat" cmpd="sng" w="19050">
            <a:solidFill>
              <a:srgbClr val="CCCCCC"/>
            </a:solidFill>
            <a:prstDash val="dash"/>
            <a:round/>
            <a:headEnd len="med" w="med" type="none"/>
            <a:tailEnd len="med" w="med" type="none"/>
          </a:ln>
        </p:spPr>
      </p:cxnSp>
      <p:sp>
        <p:nvSpPr>
          <p:cNvPr id="970" name="Google Shape;970;p65"/>
          <p:cNvSpPr/>
          <p:nvPr/>
        </p:nvSpPr>
        <p:spPr>
          <a:xfrm>
            <a:off x="1601700" y="3965825"/>
            <a:ext cx="5685000" cy="877200"/>
          </a:xfrm>
          <a:prstGeom prst="roundRect">
            <a:avLst>
              <a:gd fmla="val 16667" name="adj"/>
            </a:avLst>
          </a:prstGeom>
          <a:noFill/>
          <a:ln cap="flat" cmpd="sng" w="19050">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pSB1A3-your assembled inserts</a:t>
            </a:r>
            <a:endParaRPr>
              <a:latin typeface="Josefin Sans"/>
              <a:ea typeface="Josefin Sans"/>
              <a:cs typeface="Josefin Sans"/>
              <a:sym typeface="Josefin Sans"/>
            </a:endParaRPr>
          </a:p>
        </p:txBody>
      </p:sp>
      <p:sp>
        <p:nvSpPr>
          <p:cNvPr id="971" name="Google Shape;971;p65"/>
          <p:cNvSpPr/>
          <p:nvPr/>
        </p:nvSpPr>
        <p:spPr>
          <a:xfrm>
            <a:off x="1967575" y="3628225"/>
            <a:ext cx="1899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72" name="Google Shape;972;p65"/>
          <p:cNvSpPr/>
          <p:nvPr/>
        </p:nvSpPr>
        <p:spPr>
          <a:xfrm>
            <a:off x="6861475" y="3628225"/>
            <a:ext cx="189900" cy="633000"/>
          </a:xfrm>
          <a:prstGeom prst="rect">
            <a:avLst/>
          </a:prstGeom>
          <a:solidFill>
            <a:srgbClr val="FCE5CD"/>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73" name="Google Shape;973;p65"/>
          <p:cNvSpPr/>
          <p:nvPr/>
        </p:nvSpPr>
        <p:spPr>
          <a:xfrm>
            <a:off x="2157475" y="3765600"/>
            <a:ext cx="4719900" cy="495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p:txBody>
      </p:sp>
      <p:sp>
        <p:nvSpPr>
          <p:cNvPr id="974" name="Google Shape;974;p65"/>
          <p:cNvSpPr/>
          <p:nvPr/>
        </p:nvSpPr>
        <p:spPr>
          <a:xfrm>
            <a:off x="2157480" y="3761225"/>
            <a:ext cx="7944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000">
                <a:latin typeface="Josefin Sans"/>
                <a:ea typeface="Josefin Sans"/>
                <a:cs typeface="Josefin Sans"/>
                <a:sym typeface="Josefin Sans"/>
              </a:rPr>
              <a:t>5’</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3’ CACC</a:t>
            </a:r>
            <a:endParaRPr sz="1000">
              <a:latin typeface="Josefin Sans"/>
              <a:ea typeface="Josefin Sans"/>
              <a:cs typeface="Josefin Sans"/>
              <a:sym typeface="Josefin Sans"/>
            </a:endParaRPr>
          </a:p>
        </p:txBody>
      </p:sp>
      <p:sp>
        <p:nvSpPr>
          <p:cNvPr id="975" name="Google Shape;975;p65"/>
          <p:cNvSpPr/>
          <p:nvPr/>
        </p:nvSpPr>
        <p:spPr>
          <a:xfrm>
            <a:off x="6107688" y="3787075"/>
            <a:ext cx="7944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TAGC 3’</a:t>
            </a:r>
            <a:endParaRPr sz="1000">
              <a:latin typeface="Josefin Sans"/>
              <a:ea typeface="Josefin Sans"/>
              <a:cs typeface="Josefin Sans"/>
              <a:sym typeface="Josefin Sans"/>
            </a:endParaRPr>
          </a:p>
          <a:p>
            <a:pPr indent="0" lvl="0" marL="0" rtl="0" algn="r">
              <a:spcBef>
                <a:spcPts val="0"/>
              </a:spcBef>
              <a:spcAft>
                <a:spcPts val="0"/>
              </a:spcAft>
              <a:buNone/>
            </a:pPr>
            <a:r>
              <a:rPr lang="en" sz="1000">
                <a:latin typeface="Josefin Sans"/>
                <a:ea typeface="Josefin Sans"/>
                <a:cs typeface="Josefin Sans"/>
                <a:sym typeface="Josefin Sans"/>
              </a:rPr>
              <a:t>5’ </a:t>
            </a:r>
            <a:endParaRPr sz="1000">
              <a:latin typeface="Josefin Sans"/>
              <a:ea typeface="Josefin Sans"/>
              <a:cs typeface="Josefin Sans"/>
              <a:sym typeface="Josefin Sans"/>
            </a:endParaRPr>
          </a:p>
        </p:txBody>
      </p:sp>
      <p:grpSp>
        <p:nvGrpSpPr>
          <p:cNvPr id="976" name="Google Shape;976;p65"/>
          <p:cNvGrpSpPr/>
          <p:nvPr/>
        </p:nvGrpSpPr>
        <p:grpSpPr>
          <a:xfrm>
            <a:off x="2100950" y="3787075"/>
            <a:ext cx="4776475" cy="315300"/>
            <a:chOff x="2190050" y="4458325"/>
            <a:chExt cx="4776475" cy="315300"/>
          </a:xfrm>
        </p:grpSpPr>
        <p:grpSp>
          <p:nvGrpSpPr>
            <p:cNvPr id="977" name="Google Shape;977;p65"/>
            <p:cNvGrpSpPr/>
            <p:nvPr/>
          </p:nvGrpSpPr>
          <p:grpSpPr>
            <a:xfrm>
              <a:off x="2190050" y="4458325"/>
              <a:ext cx="2125125" cy="315300"/>
              <a:chOff x="355175" y="2781650"/>
              <a:chExt cx="2125125" cy="315300"/>
            </a:xfrm>
          </p:grpSpPr>
          <p:sp>
            <p:nvSpPr>
              <p:cNvPr id="978" name="Google Shape;978;p65"/>
              <p:cNvSpPr/>
              <p:nvPr/>
            </p:nvSpPr>
            <p:spPr>
              <a:xfrm>
                <a:off x="1032275" y="2781650"/>
                <a:ext cx="876300" cy="315300"/>
              </a:xfrm>
              <a:prstGeom prst="rect">
                <a:avLst/>
              </a:prstGeom>
              <a:solidFill>
                <a:srgbClr val="F4CC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79" name="Google Shape;979;p65"/>
              <p:cNvSpPr/>
              <p:nvPr/>
            </p:nvSpPr>
            <p:spPr>
              <a:xfrm>
                <a:off x="3551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GTGG</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80" name="Google Shape;980;p65"/>
              <p:cNvSpPr/>
              <p:nvPr/>
            </p:nvSpPr>
            <p:spPr>
              <a:xfrm>
                <a:off x="18710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GCTA</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81" name="Google Shape;981;p65"/>
            <p:cNvGrpSpPr/>
            <p:nvPr/>
          </p:nvGrpSpPr>
          <p:grpSpPr>
            <a:xfrm>
              <a:off x="3511300" y="4458325"/>
              <a:ext cx="2125125" cy="315300"/>
              <a:chOff x="3509438" y="2781650"/>
              <a:chExt cx="2125125" cy="315300"/>
            </a:xfrm>
          </p:grpSpPr>
          <p:sp>
            <p:nvSpPr>
              <p:cNvPr id="982" name="Google Shape;982;p65"/>
              <p:cNvSpPr/>
              <p:nvPr/>
            </p:nvSpPr>
            <p:spPr>
              <a:xfrm>
                <a:off x="4186538" y="2781650"/>
                <a:ext cx="876300" cy="3153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83" name="Google Shape;983;p65"/>
              <p:cNvSpPr/>
              <p:nvPr/>
            </p:nvSpPr>
            <p:spPr>
              <a:xfrm>
                <a:off x="3509438"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CGAT</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84" name="Google Shape;984;p65"/>
              <p:cNvSpPr/>
              <p:nvPr/>
            </p:nvSpPr>
            <p:spPr>
              <a:xfrm>
                <a:off x="5025263"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CTGG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nvGrpSpPr>
            <p:cNvPr id="985" name="Google Shape;985;p65"/>
            <p:cNvGrpSpPr/>
            <p:nvPr/>
          </p:nvGrpSpPr>
          <p:grpSpPr>
            <a:xfrm>
              <a:off x="4841400" y="4458325"/>
              <a:ext cx="2125125" cy="315300"/>
              <a:chOff x="6599875" y="2781650"/>
              <a:chExt cx="2125125" cy="315300"/>
            </a:xfrm>
          </p:grpSpPr>
          <p:sp>
            <p:nvSpPr>
              <p:cNvPr id="986" name="Google Shape;986;p65"/>
              <p:cNvSpPr/>
              <p:nvPr/>
            </p:nvSpPr>
            <p:spPr>
              <a:xfrm>
                <a:off x="7276975" y="2781650"/>
                <a:ext cx="876300" cy="315300"/>
              </a:xfrm>
              <a:prstGeom prst="rect">
                <a:avLst/>
              </a:prstGeom>
              <a:solidFill>
                <a:srgbClr val="D9D2E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000">
                  <a:latin typeface="Josefin Sans"/>
                  <a:ea typeface="Josefin Sans"/>
                  <a:cs typeface="Josefin Sans"/>
                  <a:sym typeface="Josefin Sans"/>
                </a:endParaRPr>
              </a:p>
            </p:txBody>
          </p:sp>
          <p:sp>
            <p:nvSpPr>
              <p:cNvPr id="987" name="Google Shape;987;p65"/>
              <p:cNvSpPr/>
              <p:nvPr/>
            </p:nvSpPr>
            <p:spPr>
              <a:xfrm>
                <a:off x="6599875" y="2781650"/>
                <a:ext cx="715800" cy="3153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sz="1000">
                    <a:latin typeface="Josefin Sans"/>
                    <a:ea typeface="Josefin Sans"/>
                    <a:cs typeface="Josefin Sans"/>
                    <a:sym typeface="Josefin Sans"/>
                  </a:rPr>
                  <a:t>GACC</a:t>
                </a:r>
                <a:endParaRPr sz="1000">
                  <a:latin typeface="Josefin Sans"/>
                  <a:ea typeface="Josefin Sans"/>
                  <a:cs typeface="Josefin Sans"/>
                  <a:sym typeface="Josefin Sans"/>
                </a:endParaRPr>
              </a:p>
              <a:p>
                <a:pPr indent="0" lvl="0" marL="0" rtl="0" algn="r">
                  <a:spcBef>
                    <a:spcPts val="0"/>
                  </a:spcBef>
                  <a:spcAft>
                    <a:spcPts val="0"/>
                  </a:spcAft>
                  <a:buNone/>
                </a:pPr>
                <a:r>
                  <a:t/>
                </a:r>
                <a:endParaRPr sz="1000">
                  <a:latin typeface="Josefin Sans"/>
                  <a:ea typeface="Josefin Sans"/>
                  <a:cs typeface="Josefin Sans"/>
                  <a:sym typeface="Josefin Sans"/>
                </a:endParaRPr>
              </a:p>
            </p:txBody>
          </p:sp>
          <p:sp>
            <p:nvSpPr>
              <p:cNvPr id="988" name="Google Shape;988;p65"/>
              <p:cNvSpPr/>
              <p:nvPr/>
            </p:nvSpPr>
            <p:spPr>
              <a:xfrm>
                <a:off x="8115700" y="2781650"/>
                <a:ext cx="609300" cy="315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t/>
                </a:r>
                <a:endParaRPr sz="1000">
                  <a:latin typeface="Josefin Sans"/>
                  <a:ea typeface="Josefin Sans"/>
                  <a:cs typeface="Josefin Sans"/>
                  <a:sym typeface="Josefin Sans"/>
                </a:endParaRPr>
              </a:p>
              <a:p>
                <a:pPr indent="0" lvl="0" marL="0" rtl="0" algn="l">
                  <a:spcBef>
                    <a:spcPts val="0"/>
                  </a:spcBef>
                  <a:spcAft>
                    <a:spcPts val="0"/>
                  </a:spcAft>
                  <a:buNone/>
                </a:pPr>
                <a:r>
                  <a:rPr lang="en" sz="1000">
                    <a:latin typeface="Josefin Sans"/>
                    <a:ea typeface="Josefin Sans"/>
                    <a:cs typeface="Josefin Sans"/>
                    <a:sym typeface="Josefin Sans"/>
                  </a:rPr>
                  <a:t>ATCG</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grpSp>
      <p:sp>
        <p:nvSpPr>
          <p:cNvPr id="989" name="Google Shape;989;p65"/>
          <p:cNvSpPr txBox="1"/>
          <p:nvPr/>
        </p:nvSpPr>
        <p:spPr>
          <a:xfrm>
            <a:off x="206875" y="3869675"/>
            <a:ext cx="1149300" cy="10695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Why pSB1A3 instead of C3?</a:t>
            </a:r>
            <a:endParaRPr>
              <a:latin typeface="Josefin Sans"/>
              <a:ea typeface="Josefin Sans"/>
              <a:cs typeface="Josefin Sans"/>
              <a:sym typeface="Josefin Sans"/>
            </a:endParaRPr>
          </a:p>
        </p:txBody>
      </p:sp>
      <p:sp>
        <p:nvSpPr>
          <p:cNvPr id="990" name="Google Shape;990;p65"/>
          <p:cNvSpPr txBox="1"/>
          <p:nvPr/>
        </p:nvSpPr>
        <p:spPr>
          <a:xfrm>
            <a:off x="7364525" y="3773525"/>
            <a:ext cx="1719900" cy="1209600"/>
          </a:xfrm>
          <a:prstGeom prst="rect">
            <a:avLst/>
          </a:prstGeom>
          <a:solidFill>
            <a:srgbClr val="DD7E6B"/>
          </a:solidFill>
          <a:ln cap="flat" cmpd="sng" w="2857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Golden gate is a one pot reaction, so what are all the possible end products?</a:t>
            </a:r>
            <a:endParaRPr>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61"/>
                                        </p:tgtEl>
                                        <p:attrNameLst>
                                          <p:attrName>style.visibility</p:attrName>
                                        </p:attrNameLst>
                                      </p:cBhvr>
                                      <p:to>
                                        <p:strVal val="visible"/>
                                      </p:to>
                                    </p:set>
                                    <p:animEffect filter="fade" transition="in">
                                      <p:cBhvr>
                                        <p:cTn dur="1000"/>
                                        <p:tgtEl>
                                          <p:spTgt spid="961"/>
                                        </p:tgtEl>
                                      </p:cBhvr>
                                    </p:animEffect>
                                  </p:childTnLst>
                                </p:cTn>
                              </p:par>
                              <p:par>
                                <p:cTn fill="hold" nodeType="withEffect" presetClass="entr" presetID="10" presetSubtype="0">
                                  <p:stCondLst>
                                    <p:cond delay="0"/>
                                  </p:stCondLst>
                                  <p:childTnLst>
                                    <p:set>
                                      <p:cBhvr>
                                        <p:cTn dur="1" fill="hold">
                                          <p:stCondLst>
                                            <p:cond delay="0"/>
                                          </p:stCondLst>
                                        </p:cTn>
                                        <p:tgtEl>
                                          <p:spTgt spid="962"/>
                                        </p:tgtEl>
                                        <p:attrNameLst>
                                          <p:attrName>style.visibility</p:attrName>
                                        </p:attrNameLst>
                                      </p:cBhvr>
                                      <p:to>
                                        <p:strVal val="visible"/>
                                      </p:to>
                                    </p:set>
                                    <p:animEffect filter="fade" transition="in">
                                      <p:cBhvr>
                                        <p:cTn dur="1000"/>
                                        <p:tgtEl>
                                          <p:spTgt spid="962"/>
                                        </p:tgtEl>
                                      </p:cBhvr>
                                    </p:animEffect>
                                  </p:childTnLst>
                                </p:cTn>
                              </p:par>
                              <p:par>
                                <p:cTn fill="hold" nodeType="withEffect" presetClass="entr" presetID="10" presetSubtype="0">
                                  <p:stCondLst>
                                    <p:cond delay="0"/>
                                  </p:stCondLst>
                                  <p:childTnLst>
                                    <p:set>
                                      <p:cBhvr>
                                        <p:cTn dur="1" fill="hold">
                                          <p:stCondLst>
                                            <p:cond delay="0"/>
                                          </p:stCondLst>
                                        </p:cTn>
                                        <p:tgtEl>
                                          <p:spTgt spid="963"/>
                                        </p:tgtEl>
                                        <p:attrNameLst>
                                          <p:attrName>style.visibility</p:attrName>
                                        </p:attrNameLst>
                                      </p:cBhvr>
                                      <p:to>
                                        <p:strVal val="visible"/>
                                      </p:to>
                                    </p:set>
                                    <p:animEffect filter="fade" transition="in">
                                      <p:cBhvr>
                                        <p:cTn dur="1000"/>
                                        <p:tgtEl>
                                          <p:spTgt spid="963"/>
                                        </p:tgtEl>
                                      </p:cBhvr>
                                    </p:animEffect>
                                  </p:childTnLst>
                                </p:cTn>
                              </p:par>
                              <p:par>
                                <p:cTn fill="hold" nodeType="withEffect" presetClass="entr" presetID="10" presetSubtype="0">
                                  <p:stCondLst>
                                    <p:cond delay="0"/>
                                  </p:stCondLst>
                                  <p:childTnLst>
                                    <p:set>
                                      <p:cBhvr>
                                        <p:cTn dur="1" fill="hold">
                                          <p:stCondLst>
                                            <p:cond delay="0"/>
                                          </p:stCondLst>
                                        </p:cTn>
                                        <p:tgtEl>
                                          <p:spTgt spid="964"/>
                                        </p:tgtEl>
                                        <p:attrNameLst>
                                          <p:attrName>style.visibility</p:attrName>
                                        </p:attrNameLst>
                                      </p:cBhvr>
                                      <p:to>
                                        <p:strVal val="visible"/>
                                      </p:to>
                                    </p:set>
                                    <p:animEffect filter="fade" transition="in">
                                      <p:cBhvr>
                                        <p:cTn dur="1000"/>
                                        <p:tgtEl>
                                          <p:spTgt spid="964"/>
                                        </p:tgtEl>
                                      </p:cBhvr>
                                    </p:animEffect>
                                  </p:childTnLst>
                                </p:cTn>
                              </p:par>
                              <p:par>
                                <p:cTn fill="hold" nodeType="withEffect" presetClass="entr" presetID="10" presetSubtype="0">
                                  <p:stCondLst>
                                    <p:cond delay="0"/>
                                  </p:stCondLst>
                                  <p:childTnLst>
                                    <p:set>
                                      <p:cBhvr>
                                        <p:cTn dur="1" fill="hold">
                                          <p:stCondLst>
                                            <p:cond delay="0"/>
                                          </p:stCondLst>
                                        </p:cTn>
                                        <p:tgtEl>
                                          <p:spTgt spid="965"/>
                                        </p:tgtEl>
                                        <p:attrNameLst>
                                          <p:attrName>style.visibility</p:attrName>
                                        </p:attrNameLst>
                                      </p:cBhvr>
                                      <p:to>
                                        <p:strVal val="visible"/>
                                      </p:to>
                                    </p:set>
                                    <p:animEffect filter="fade" transition="in">
                                      <p:cBhvr>
                                        <p:cTn dur="1000"/>
                                        <p:tgtEl>
                                          <p:spTgt spid="965"/>
                                        </p:tgtEl>
                                      </p:cBhvr>
                                    </p:animEffect>
                                  </p:childTnLst>
                                </p:cTn>
                              </p:par>
                              <p:par>
                                <p:cTn fill="hold" nodeType="withEffect" presetClass="entr" presetID="10" presetSubtype="0">
                                  <p:stCondLst>
                                    <p:cond delay="0"/>
                                  </p:stCondLst>
                                  <p:childTnLst>
                                    <p:set>
                                      <p:cBhvr>
                                        <p:cTn dur="1" fill="hold">
                                          <p:stCondLst>
                                            <p:cond delay="0"/>
                                          </p:stCondLst>
                                        </p:cTn>
                                        <p:tgtEl>
                                          <p:spTgt spid="966"/>
                                        </p:tgtEl>
                                        <p:attrNameLst>
                                          <p:attrName>style.visibility</p:attrName>
                                        </p:attrNameLst>
                                      </p:cBhvr>
                                      <p:to>
                                        <p:strVal val="visible"/>
                                      </p:to>
                                    </p:set>
                                    <p:animEffect filter="fade" transition="in">
                                      <p:cBhvr>
                                        <p:cTn dur="1000"/>
                                        <p:tgtEl>
                                          <p:spTgt spid="966"/>
                                        </p:tgtEl>
                                      </p:cBhvr>
                                    </p:animEffect>
                                  </p:childTnLst>
                                </p:cTn>
                              </p:par>
                              <p:par>
                                <p:cTn fill="hold" nodeType="withEffect" presetClass="entr" presetID="10" presetSubtype="0">
                                  <p:stCondLst>
                                    <p:cond delay="0"/>
                                  </p:stCondLst>
                                  <p:childTnLst>
                                    <p:set>
                                      <p:cBhvr>
                                        <p:cTn dur="1" fill="hold">
                                          <p:stCondLst>
                                            <p:cond delay="0"/>
                                          </p:stCondLst>
                                        </p:cTn>
                                        <p:tgtEl>
                                          <p:spTgt spid="967"/>
                                        </p:tgtEl>
                                        <p:attrNameLst>
                                          <p:attrName>style.visibility</p:attrName>
                                        </p:attrNameLst>
                                      </p:cBhvr>
                                      <p:to>
                                        <p:strVal val="visible"/>
                                      </p:to>
                                    </p:set>
                                    <p:animEffect filter="fade" transition="in">
                                      <p:cBhvr>
                                        <p:cTn dur="1000"/>
                                        <p:tgtEl>
                                          <p:spTgt spid="96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70"/>
                                        </p:tgtEl>
                                        <p:attrNameLst>
                                          <p:attrName>style.visibility</p:attrName>
                                        </p:attrNameLst>
                                      </p:cBhvr>
                                      <p:to>
                                        <p:strVal val="visible"/>
                                      </p:to>
                                    </p:set>
                                    <p:animEffect filter="fade" transition="in">
                                      <p:cBhvr>
                                        <p:cTn dur="1000"/>
                                        <p:tgtEl>
                                          <p:spTgt spid="970"/>
                                        </p:tgtEl>
                                      </p:cBhvr>
                                    </p:animEffect>
                                  </p:childTnLst>
                                </p:cTn>
                              </p:par>
                              <p:par>
                                <p:cTn fill="hold" nodeType="withEffect" presetClass="entr" presetID="10" presetSubtype="0">
                                  <p:stCondLst>
                                    <p:cond delay="0"/>
                                  </p:stCondLst>
                                  <p:childTnLst>
                                    <p:set>
                                      <p:cBhvr>
                                        <p:cTn dur="1" fill="hold">
                                          <p:stCondLst>
                                            <p:cond delay="0"/>
                                          </p:stCondLst>
                                        </p:cTn>
                                        <p:tgtEl>
                                          <p:spTgt spid="971"/>
                                        </p:tgtEl>
                                        <p:attrNameLst>
                                          <p:attrName>style.visibility</p:attrName>
                                        </p:attrNameLst>
                                      </p:cBhvr>
                                      <p:to>
                                        <p:strVal val="visible"/>
                                      </p:to>
                                    </p:set>
                                    <p:animEffect filter="fade" transition="in">
                                      <p:cBhvr>
                                        <p:cTn dur="1000"/>
                                        <p:tgtEl>
                                          <p:spTgt spid="971"/>
                                        </p:tgtEl>
                                      </p:cBhvr>
                                    </p:animEffect>
                                  </p:childTnLst>
                                </p:cTn>
                              </p:par>
                              <p:par>
                                <p:cTn fill="hold" nodeType="withEffect" presetClass="entr" presetID="10" presetSubtype="0">
                                  <p:stCondLst>
                                    <p:cond delay="0"/>
                                  </p:stCondLst>
                                  <p:childTnLst>
                                    <p:set>
                                      <p:cBhvr>
                                        <p:cTn dur="1" fill="hold">
                                          <p:stCondLst>
                                            <p:cond delay="0"/>
                                          </p:stCondLst>
                                        </p:cTn>
                                        <p:tgtEl>
                                          <p:spTgt spid="972"/>
                                        </p:tgtEl>
                                        <p:attrNameLst>
                                          <p:attrName>style.visibility</p:attrName>
                                        </p:attrNameLst>
                                      </p:cBhvr>
                                      <p:to>
                                        <p:strVal val="visible"/>
                                      </p:to>
                                    </p:set>
                                    <p:animEffect filter="fade" transition="in">
                                      <p:cBhvr>
                                        <p:cTn dur="1000"/>
                                        <p:tgtEl>
                                          <p:spTgt spid="972"/>
                                        </p:tgtEl>
                                      </p:cBhvr>
                                    </p:animEffect>
                                  </p:childTnLst>
                                </p:cTn>
                              </p:par>
                              <p:par>
                                <p:cTn fill="hold" nodeType="withEffect" presetClass="entr" presetID="10" presetSubtype="0">
                                  <p:stCondLst>
                                    <p:cond delay="0"/>
                                  </p:stCondLst>
                                  <p:childTnLst>
                                    <p:set>
                                      <p:cBhvr>
                                        <p:cTn dur="1" fill="hold">
                                          <p:stCondLst>
                                            <p:cond delay="0"/>
                                          </p:stCondLst>
                                        </p:cTn>
                                        <p:tgtEl>
                                          <p:spTgt spid="973"/>
                                        </p:tgtEl>
                                        <p:attrNameLst>
                                          <p:attrName>style.visibility</p:attrName>
                                        </p:attrNameLst>
                                      </p:cBhvr>
                                      <p:to>
                                        <p:strVal val="visible"/>
                                      </p:to>
                                    </p:set>
                                    <p:animEffect filter="fade" transition="in">
                                      <p:cBhvr>
                                        <p:cTn dur="1000"/>
                                        <p:tgtEl>
                                          <p:spTgt spid="973"/>
                                        </p:tgtEl>
                                      </p:cBhvr>
                                    </p:animEffect>
                                  </p:childTnLst>
                                </p:cTn>
                              </p:par>
                              <p:par>
                                <p:cTn fill="hold" nodeType="withEffect" presetClass="entr" presetID="10" presetSubtype="0">
                                  <p:stCondLst>
                                    <p:cond delay="0"/>
                                  </p:stCondLst>
                                  <p:childTnLst>
                                    <p:set>
                                      <p:cBhvr>
                                        <p:cTn dur="1" fill="hold">
                                          <p:stCondLst>
                                            <p:cond delay="0"/>
                                          </p:stCondLst>
                                        </p:cTn>
                                        <p:tgtEl>
                                          <p:spTgt spid="974"/>
                                        </p:tgtEl>
                                        <p:attrNameLst>
                                          <p:attrName>style.visibility</p:attrName>
                                        </p:attrNameLst>
                                      </p:cBhvr>
                                      <p:to>
                                        <p:strVal val="visible"/>
                                      </p:to>
                                    </p:set>
                                    <p:animEffect filter="fade" transition="in">
                                      <p:cBhvr>
                                        <p:cTn dur="1000"/>
                                        <p:tgtEl>
                                          <p:spTgt spid="974"/>
                                        </p:tgtEl>
                                      </p:cBhvr>
                                    </p:animEffect>
                                  </p:childTnLst>
                                </p:cTn>
                              </p:par>
                              <p:par>
                                <p:cTn fill="hold" nodeType="withEffect" presetClass="entr" presetID="10" presetSubtype="0">
                                  <p:stCondLst>
                                    <p:cond delay="0"/>
                                  </p:stCondLst>
                                  <p:childTnLst>
                                    <p:set>
                                      <p:cBhvr>
                                        <p:cTn dur="1" fill="hold">
                                          <p:stCondLst>
                                            <p:cond delay="0"/>
                                          </p:stCondLst>
                                        </p:cTn>
                                        <p:tgtEl>
                                          <p:spTgt spid="975"/>
                                        </p:tgtEl>
                                        <p:attrNameLst>
                                          <p:attrName>style.visibility</p:attrName>
                                        </p:attrNameLst>
                                      </p:cBhvr>
                                      <p:to>
                                        <p:strVal val="visible"/>
                                      </p:to>
                                    </p:set>
                                    <p:animEffect filter="fade" transition="in">
                                      <p:cBhvr>
                                        <p:cTn dur="1000"/>
                                        <p:tgtEl>
                                          <p:spTgt spid="975"/>
                                        </p:tgtEl>
                                      </p:cBhvr>
                                    </p:animEffect>
                                  </p:childTnLst>
                                </p:cTn>
                              </p:par>
                              <p:par>
                                <p:cTn fill="hold" nodeType="withEffect" presetClass="entr" presetID="10" presetSubtype="0">
                                  <p:stCondLst>
                                    <p:cond delay="0"/>
                                  </p:stCondLst>
                                  <p:childTnLst>
                                    <p:set>
                                      <p:cBhvr>
                                        <p:cTn dur="1" fill="hold">
                                          <p:stCondLst>
                                            <p:cond delay="0"/>
                                          </p:stCondLst>
                                        </p:cTn>
                                        <p:tgtEl>
                                          <p:spTgt spid="976"/>
                                        </p:tgtEl>
                                        <p:attrNameLst>
                                          <p:attrName>style.visibility</p:attrName>
                                        </p:attrNameLst>
                                      </p:cBhvr>
                                      <p:to>
                                        <p:strVal val="visible"/>
                                      </p:to>
                                    </p:set>
                                    <p:animEffect filter="fade" transition="in">
                                      <p:cBhvr>
                                        <p:cTn dur="1000"/>
                                        <p:tgtEl>
                                          <p:spTgt spid="97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0"/>
                                        </p:tgtEl>
                                        <p:attrNameLst>
                                          <p:attrName>style.visibility</p:attrName>
                                        </p:attrNameLst>
                                      </p:cBhvr>
                                      <p:to>
                                        <p:strVal val="visible"/>
                                      </p:to>
                                    </p:set>
                                    <p:animEffect filter="fade" transition="in">
                                      <p:cBhvr>
                                        <p:cTn dur="1500"/>
                                        <p:tgtEl>
                                          <p:spTgt spid="99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89"/>
                                        </p:tgtEl>
                                        <p:attrNameLst>
                                          <p:attrName>style.visibility</p:attrName>
                                        </p:attrNameLst>
                                      </p:cBhvr>
                                      <p:to>
                                        <p:strVal val="visible"/>
                                      </p:to>
                                    </p:set>
                                    <p:animEffect filter="fade" transition="in">
                                      <p:cBhvr>
                                        <p:cTn dur="1000"/>
                                        <p:tgtEl>
                                          <p:spTgt spid="98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4" name="Shape 994"/>
        <p:cNvGrpSpPr/>
        <p:nvPr/>
      </p:nvGrpSpPr>
      <p:grpSpPr>
        <a:xfrm>
          <a:off x="0" y="0"/>
          <a:ext cx="0" cy="0"/>
          <a:chOff x="0" y="0"/>
          <a:chExt cx="0" cy="0"/>
        </a:xfrm>
      </p:grpSpPr>
      <p:sp>
        <p:nvSpPr>
          <p:cNvPr id="995" name="Google Shape;995;p66"/>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Golden Gate Assembly</a:t>
            </a:r>
            <a:endParaRPr sz="3000">
              <a:solidFill>
                <a:srgbClr val="00A1B2"/>
              </a:solidFill>
              <a:latin typeface="Josefin Sans"/>
              <a:ea typeface="Josefin Sans"/>
              <a:cs typeface="Josefin Sans"/>
              <a:sym typeface="Josefin Sans"/>
            </a:endParaRPr>
          </a:p>
        </p:txBody>
      </p:sp>
      <p:sp>
        <p:nvSpPr>
          <p:cNvPr id="996" name="Google Shape;996;p66"/>
          <p:cNvSpPr txBox="1"/>
          <p:nvPr/>
        </p:nvSpPr>
        <p:spPr>
          <a:xfrm>
            <a:off x="311700" y="1725175"/>
            <a:ext cx="8520600" cy="3266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Josefin Sans"/>
              <a:buChar char="●"/>
            </a:pPr>
            <a:r>
              <a:rPr lang="en" sz="1800">
                <a:latin typeface="Josefin Sans"/>
                <a:ea typeface="Josefin Sans"/>
                <a:cs typeface="Josefin Sans"/>
                <a:sym typeface="Josefin Sans"/>
              </a:rPr>
              <a:t>Uses </a:t>
            </a:r>
            <a:r>
              <a:rPr lang="en" sz="1800">
                <a:solidFill>
                  <a:srgbClr val="7CCFB8"/>
                </a:solidFill>
                <a:latin typeface="Josefin Sans"/>
                <a:ea typeface="Josefin Sans"/>
                <a:cs typeface="Josefin Sans"/>
                <a:sym typeface="Josefin Sans"/>
              </a:rPr>
              <a:t>one</a:t>
            </a:r>
            <a:r>
              <a:rPr lang="en" sz="1800">
                <a:latin typeface="Josefin Sans"/>
                <a:ea typeface="Josefin Sans"/>
                <a:cs typeface="Josefin Sans"/>
                <a:sym typeface="Josefin Sans"/>
              </a:rPr>
              <a:t> restriction enzyme </a:t>
            </a:r>
            <a:endParaRPr sz="1800">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latin typeface="Josefin Sans"/>
                <a:ea typeface="Josefin Sans"/>
                <a:cs typeface="Josefin Sans"/>
                <a:sym typeface="Josefin Sans"/>
              </a:rPr>
              <a:t>Assembly of multiple inserts occurs in </a:t>
            </a:r>
            <a:r>
              <a:rPr lang="en" sz="1800">
                <a:solidFill>
                  <a:srgbClr val="7CCFB8"/>
                </a:solidFill>
                <a:latin typeface="Josefin Sans"/>
                <a:ea typeface="Josefin Sans"/>
                <a:cs typeface="Josefin Sans"/>
                <a:sym typeface="Josefin Sans"/>
              </a:rPr>
              <a:t>one </a:t>
            </a:r>
            <a:r>
              <a:rPr lang="en" sz="1800">
                <a:latin typeface="Josefin Sans"/>
                <a:ea typeface="Josefin Sans"/>
                <a:cs typeface="Josefin Sans"/>
                <a:sym typeface="Josefin Sans"/>
              </a:rPr>
              <a:t>tube</a:t>
            </a:r>
            <a:endParaRPr sz="1800">
              <a:latin typeface="Josefin Sans"/>
              <a:ea typeface="Josefin Sans"/>
              <a:cs typeface="Josefin Sans"/>
              <a:sym typeface="Josefin Sans"/>
            </a:endParaRPr>
          </a:p>
          <a:p>
            <a:pPr indent="-342900" lvl="1" marL="914400" rtl="0" algn="l">
              <a:lnSpc>
                <a:spcPct val="115000"/>
              </a:lnSpc>
              <a:spcBef>
                <a:spcPts val="0"/>
              </a:spcBef>
              <a:spcAft>
                <a:spcPts val="0"/>
              </a:spcAft>
              <a:buSzPts val="1800"/>
              <a:buFont typeface="Josefin Sans"/>
              <a:buChar char="○"/>
            </a:pPr>
            <a:r>
              <a:rPr lang="en" sz="1800">
                <a:latin typeface="Josefin Sans"/>
                <a:ea typeface="Josefin Sans"/>
                <a:cs typeface="Josefin Sans"/>
                <a:sym typeface="Josefin Sans"/>
              </a:rPr>
              <a:t>Digestion and ligation reactions occur simultaneously</a:t>
            </a:r>
            <a:endParaRPr sz="1800">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solidFill>
                  <a:schemeClr val="dk1"/>
                </a:solidFill>
                <a:latin typeface="Josefin Sans"/>
                <a:ea typeface="Josefin Sans"/>
                <a:cs typeface="Josefin Sans"/>
                <a:sym typeface="Josefin Sans"/>
              </a:rPr>
              <a:t>Can be used to create </a:t>
            </a:r>
            <a:r>
              <a:rPr lang="en" sz="1800">
                <a:solidFill>
                  <a:srgbClr val="7CCFB8"/>
                </a:solidFill>
                <a:latin typeface="Josefin Sans"/>
                <a:ea typeface="Josefin Sans"/>
                <a:cs typeface="Josefin Sans"/>
                <a:sym typeface="Josefin Sans"/>
              </a:rPr>
              <a:t>scarless</a:t>
            </a:r>
            <a:r>
              <a:rPr lang="en" sz="1800">
                <a:latin typeface="Josefin Sans"/>
                <a:ea typeface="Josefin Sans"/>
                <a:cs typeface="Josefin Sans"/>
                <a:sym typeface="Josefin Sans"/>
              </a:rPr>
              <a:t> constructs</a:t>
            </a:r>
            <a:endParaRPr sz="1800">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latin typeface="Josefin Sans"/>
                <a:ea typeface="Josefin Sans"/>
                <a:cs typeface="Josefin Sans"/>
                <a:sym typeface="Josefin Sans"/>
              </a:rPr>
              <a:t>Allows for</a:t>
            </a:r>
            <a:r>
              <a:rPr lang="en" sz="1800">
                <a:solidFill>
                  <a:srgbClr val="7CCFB8"/>
                </a:solidFill>
                <a:latin typeface="Josefin Sans"/>
                <a:ea typeface="Josefin Sans"/>
                <a:cs typeface="Josefin Sans"/>
                <a:sym typeface="Josefin Sans"/>
              </a:rPr>
              <a:t> directional </a:t>
            </a:r>
            <a:r>
              <a:rPr lang="en" sz="1800">
                <a:latin typeface="Josefin Sans"/>
                <a:ea typeface="Josefin Sans"/>
                <a:cs typeface="Josefin Sans"/>
                <a:sym typeface="Josefin Sans"/>
              </a:rPr>
              <a:t>cloning</a:t>
            </a:r>
            <a:endParaRPr sz="1800">
              <a:latin typeface="Josefin Sans"/>
              <a:ea typeface="Josefin Sans"/>
              <a:cs typeface="Josefin Sans"/>
              <a:sym typeface="Josefin Sans"/>
            </a:endParaRPr>
          </a:p>
          <a:p>
            <a:pPr indent="0" lvl="0" marL="0" rtl="0" algn="l">
              <a:lnSpc>
                <a:spcPct val="115000"/>
              </a:lnSpc>
              <a:spcBef>
                <a:spcPts val="1000"/>
              </a:spcBef>
              <a:spcAft>
                <a:spcPts val="0"/>
              </a:spcAft>
              <a:buNone/>
            </a:pPr>
            <a:r>
              <a:t/>
            </a:r>
            <a:endParaRPr sz="1800">
              <a:latin typeface="Josefin Sans"/>
              <a:ea typeface="Josefin Sans"/>
              <a:cs typeface="Josefin Sans"/>
              <a:sym typeface="Josefin Sans"/>
            </a:endParaRPr>
          </a:p>
          <a:p>
            <a:pPr indent="0" lvl="0" marL="0" rtl="0" algn="l">
              <a:lnSpc>
                <a:spcPct val="115000"/>
              </a:lnSpc>
              <a:spcBef>
                <a:spcPts val="1000"/>
              </a:spcBef>
              <a:spcAft>
                <a:spcPts val="0"/>
              </a:spcAft>
              <a:buNone/>
            </a:pPr>
            <a:r>
              <a:rPr lang="en" sz="1800">
                <a:latin typeface="Josefin Sans"/>
                <a:ea typeface="Josefin Sans"/>
                <a:cs typeface="Josefin Sans"/>
                <a:sym typeface="Josefin Sans"/>
              </a:rPr>
              <a:t>*What do we mean by “scarless” constructs?</a:t>
            </a:r>
            <a:endParaRPr sz="1800">
              <a:latin typeface="Josefin Sans"/>
              <a:ea typeface="Josefin Sans"/>
              <a:cs typeface="Josefin Sans"/>
              <a:sym typeface="Josefin Sans"/>
            </a:endParaRPr>
          </a:p>
          <a:p>
            <a:pPr indent="0" lvl="0" marL="0" rtl="0" algn="l">
              <a:lnSpc>
                <a:spcPct val="115000"/>
              </a:lnSpc>
              <a:spcBef>
                <a:spcPts val="1000"/>
              </a:spcBef>
              <a:spcAft>
                <a:spcPts val="1600"/>
              </a:spcAft>
              <a:buNone/>
            </a:pPr>
            <a:r>
              <a:t/>
            </a:r>
            <a:endParaRPr sz="2400">
              <a:latin typeface="Josefin Sans"/>
              <a:ea typeface="Josefin Sans"/>
              <a:cs typeface="Josefin Sans"/>
              <a:sym typeface="Josefin Sans"/>
            </a:endParaRPr>
          </a:p>
        </p:txBody>
      </p:sp>
      <p:sp>
        <p:nvSpPr>
          <p:cNvPr id="997" name="Google Shape;997;p66"/>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Josefin Sans"/>
                <a:ea typeface="Josefin Sans"/>
                <a:cs typeface="Josefin Sans"/>
                <a:sym typeface="Josefin Sans"/>
              </a:rPr>
              <a:t>Summary:</a:t>
            </a:r>
            <a:endParaRPr sz="24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0" st="0"/>
                                            </p:txEl>
                                          </p:spTgt>
                                        </p:tgtEl>
                                        <p:attrNameLst>
                                          <p:attrName>style.visibility</p:attrName>
                                        </p:attrNameLst>
                                      </p:cBhvr>
                                      <p:to>
                                        <p:strVal val="visible"/>
                                      </p:to>
                                    </p:set>
                                    <p:animEffect filter="fade" transition="in">
                                      <p:cBhvr>
                                        <p:cTn dur="1000"/>
                                        <p:tgtEl>
                                          <p:spTgt spid="9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1" st="1"/>
                                            </p:txEl>
                                          </p:spTgt>
                                        </p:tgtEl>
                                        <p:attrNameLst>
                                          <p:attrName>style.visibility</p:attrName>
                                        </p:attrNameLst>
                                      </p:cBhvr>
                                      <p:to>
                                        <p:strVal val="visible"/>
                                      </p:to>
                                    </p:set>
                                    <p:animEffect filter="fade" transition="in">
                                      <p:cBhvr>
                                        <p:cTn dur="1000"/>
                                        <p:tgtEl>
                                          <p:spTgt spid="9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2" st="2"/>
                                            </p:txEl>
                                          </p:spTgt>
                                        </p:tgtEl>
                                        <p:attrNameLst>
                                          <p:attrName>style.visibility</p:attrName>
                                        </p:attrNameLst>
                                      </p:cBhvr>
                                      <p:to>
                                        <p:strVal val="visible"/>
                                      </p:to>
                                    </p:set>
                                    <p:animEffect filter="fade" transition="in">
                                      <p:cBhvr>
                                        <p:cTn dur="1000"/>
                                        <p:tgtEl>
                                          <p:spTgt spid="99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3" st="3"/>
                                            </p:txEl>
                                          </p:spTgt>
                                        </p:tgtEl>
                                        <p:attrNameLst>
                                          <p:attrName>style.visibility</p:attrName>
                                        </p:attrNameLst>
                                      </p:cBhvr>
                                      <p:to>
                                        <p:strVal val="visible"/>
                                      </p:to>
                                    </p:set>
                                    <p:animEffect filter="fade" transition="in">
                                      <p:cBhvr>
                                        <p:cTn dur="1000"/>
                                        <p:tgtEl>
                                          <p:spTgt spid="99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4" st="4"/>
                                            </p:txEl>
                                          </p:spTgt>
                                        </p:tgtEl>
                                        <p:attrNameLst>
                                          <p:attrName>style.visibility</p:attrName>
                                        </p:attrNameLst>
                                      </p:cBhvr>
                                      <p:to>
                                        <p:strVal val="visible"/>
                                      </p:to>
                                    </p:set>
                                    <p:animEffect filter="fade" transition="in">
                                      <p:cBhvr>
                                        <p:cTn dur="1000"/>
                                        <p:tgtEl>
                                          <p:spTgt spid="99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5" st="5"/>
                                            </p:txEl>
                                          </p:spTgt>
                                        </p:tgtEl>
                                        <p:attrNameLst>
                                          <p:attrName>style.visibility</p:attrName>
                                        </p:attrNameLst>
                                      </p:cBhvr>
                                      <p:to>
                                        <p:strVal val="visible"/>
                                      </p:to>
                                    </p:set>
                                    <p:animEffect filter="fade" transition="in">
                                      <p:cBhvr>
                                        <p:cTn dur="1000"/>
                                        <p:tgtEl>
                                          <p:spTgt spid="99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6" st="6"/>
                                            </p:txEl>
                                          </p:spTgt>
                                        </p:tgtEl>
                                        <p:attrNameLst>
                                          <p:attrName>style.visibility</p:attrName>
                                        </p:attrNameLst>
                                      </p:cBhvr>
                                      <p:to>
                                        <p:strVal val="visible"/>
                                      </p:to>
                                    </p:set>
                                    <p:animEffect filter="fade" transition="in">
                                      <p:cBhvr>
                                        <p:cTn dur="1000"/>
                                        <p:tgtEl>
                                          <p:spTgt spid="99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7" st="7"/>
                                            </p:txEl>
                                          </p:spTgt>
                                        </p:tgtEl>
                                        <p:attrNameLst>
                                          <p:attrName>style.visibility</p:attrName>
                                        </p:attrNameLst>
                                      </p:cBhvr>
                                      <p:to>
                                        <p:strVal val="visible"/>
                                      </p:to>
                                    </p:set>
                                    <p:animEffect filter="fade" transition="in">
                                      <p:cBhvr>
                                        <p:cTn dur="1000"/>
                                        <p:tgtEl>
                                          <p:spTgt spid="996">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0" st="0"/>
                                            </p:txEl>
                                          </p:spTgt>
                                        </p:tgtEl>
                                        <p:attrNameLst>
                                          <p:attrName>style.visibility</p:attrName>
                                        </p:attrNameLst>
                                      </p:cBhvr>
                                      <p:to>
                                        <p:strVal val="visible"/>
                                      </p:to>
                                    </p:set>
                                    <p:animEffect filter="fade" transition="in">
                                      <p:cBhvr>
                                        <p:cTn dur="1000"/>
                                        <p:tgtEl>
                                          <p:spTgt spid="996">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1" st="1"/>
                                            </p:txEl>
                                          </p:spTgt>
                                        </p:tgtEl>
                                        <p:attrNameLst>
                                          <p:attrName>style.visibility</p:attrName>
                                        </p:attrNameLst>
                                      </p:cBhvr>
                                      <p:to>
                                        <p:strVal val="visible"/>
                                      </p:to>
                                    </p:set>
                                    <p:animEffect filter="fade" transition="in">
                                      <p:cBhvr>
                                        <p:cTn dur="1000"/>
                                        <p:tgtEl>
                                          <p:spTgt spid="996">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2" st="2"/>
                                            </p:txEl>
                                          </p:spTgt>
                                        </p:tgtEl>
                                        <p:attrNameLst>
                                          <p:attrName>style.visibility</p:attrName>
                                        </p:attrNameLst>
                                      </p:cBhvr>
                                      <p:to>
                                        <p:strVal val="visible"/>
                                      </p:to>
                                    </p:set>
                                    <p:animEffect filter="fade" transition="in">
                                      <p:cBhvr>
                                        <p:cTn dur="1000"/>
                                        <p:tgtEl>
                                          <p:spTgt spid="996">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3" st="3"/>
                                            </p:txEl>
                                          </p:spTgt>
                                        </p:tgtEl>
                                        <p:attrNameLst>
                                          <p:attrName>style.visibility</p:attrName>
                                        </p:attrNameLst>
                                      </p:cBhvr>
                                      <p:to>
                                        <p:strVal val="visible"/>
                                      </p:to>
                                    </p:set>
                                    <p:animEffect filter="fade" transition="in">
                                      <p:cBhvr>
                                        <p:cTn dur="1000"/>
                                        <p:tgtEl>
                                          <p:spTgt spid="996">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4" st="4"/>
                                            </p:txEl>
                                          </p:spTgt>
                                        </p:tgtEl>
                                        <p:attrNameLst>
                                          <p:attrName>style.visibility</p:attrName>
                                        </p:attrNameLst>
                                      </p:cBhvr>
                                      <p:to>
                                        <p:strVal val="visible"/>
                                      </p:to>
                                    </p:set>
                                    <p:animEffect filter="fade" transition="in">
                                      <p:cBhvr>
                                        <p:cTn dur="1000"/>
                                        <p:tgtEl>
                                          <p:spTgt spid="996">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5" st="5"/>
                                            </p:txEl>
                                          </p:spTgt>
                                        </p:tgtEl>
                                        <p:attrNameLst>
                                          <p:attrName>style.visibility</p:attrName>
                                        </p:attrNameLst>
                                      </p:cBhvr>
                                      <p:to>
                                        <p:strVal val="visible"/>
                                      </p:to>
                                    </p:set>
                                    <p:animEffect filter="fade" transition="in">
                                      <p:cBhvr>
                                        <p:cTn dur="1000"/>
                                        <p:tgtEl>
                                          <p:spTgt spid="996">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6" st="6"/>
                                            </p:txEl>
                                          </p:spTgt>
                                        </p:tgtEl>
                                        <p:attrNameLst>
                                          <p:attrName>style.visibility</p:attrName>
                                        </p:attrNameLst>
                                      </p:cBhvr>
                                      <p:to>
                                        <p:strVal val="visible"/>
                                      </p:to>
                                    </p:set>
                                    <p:animEffect filter="fade" transition="in">
                                      <p:cBhvr>
                                        <p:cTn dur="1000"/>
                                        <p:tgtEl>
                                          <p:spTgt spid="996">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996">
                                            <p:txEl>
                                              <p:pRg end="7" st="7"/>
                                            </p:txEl>
                                          </p:spTgt>
                                        </p:tgtEl>
                                        <p:attrNameLst>
                                          <p:attrName>style.visibility</p:attrName>
                                        </p:attrNameLst>
                                      </p:cBhvr>
                                      <p:to>
                                        <p:strVal val="visible"/>
                                      </p:to>
                                    </p:set>
                                    <p:animEffect filter="fade" transition="in">
                                      <p:cBhvr>
                                        <p:cTn dur="1000"/>
                                        <p:tgtEl>
                                          <p:spTgt spid="996">
                                            <p:txEl>
                                              <p:pRg end="7" st="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001" name="Shape 1001"/>
        <p:cNvGrpSpPr/>
        <p:nvPr/>
      </p:nvGrpSpPr>
      <p:grpSpPr>
        <a:xfrm>
          <a:off x="0" y="0"/>
          <a:ext cx="0" cy="0"/>
          <a:chOff x="0" y="0"/>
          <a:chExt cx="0" cy="0"/>
        </a:xfrm>
      </p:grpSpPr>
      <p:pic>
        <p:nvPicPr>
          <p:cNvPr id="1002" name="Google Shape;1002;p67"/>
          <p:cNvPicPr preferRelativeResize="0"/>
          <p:nvPr/>
        </p:nvPicPr>
        <p:blipFill>
          <a:blip r:embed="rId3">
            <a:alphaModFix/>
          </a:blip>
          <a:stretch>
            <a:fillRect/>
          </a:stretch>
        </p:blipFill>
        <p:spPr>
          <a:xfrm>
            <a:off x="152400" y="318650"/>
            <a:ext cx="8839202" cy="4085106"/>
          </a:xfrm>
          <a:prstGeom prst="rect">
            <a:avLst/>
          </a:prstGeom>
          <a:noFill/>
          <a:ln>
            <a:noFill/>
          </a:ln>
        </p:spPr>
      </p:pic>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1006" name="Shape 1006"/>
        <p:cNvGrpSpPr/>
        <p:nvPr/>
      </p:nvGrpSpPr>
      <p:grpSpPr>
        <a:xfrm>
          <a:off x="0" y="0"/>
          <a:ext cx="0" cy="0"/>
          <a:chOff x="0" y="0"/>
          <a:chExt cx="0" cy="0"/>
        </a:xfrm>
      </p:grpSpPr>
      <p:sp>
        <p:nvSpPr>
          <p:cNvPr id="1007" name="Google Shape;1007;p68"/>
          <p:cNvSpPr txBox="1"/>
          <p:nvPr/>
        </p:nvSpPr>
        <p:spPr>
          <a:xfrm>
            <a:off x="83100" y="1516800"/>
            <a:ext cx="90609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000">
                <a:solidFill>
                  <a:srgbClr val="FFFFFF"/>
                </a:solidFill>
                <a:latin typeface="Josefin Sans"/>
                <a:ea typeface="Josefin Sans"/>
                <a:cs typeface="Josefin Sans"/>
                <a:sym typeface="Josefin Sans"/>
              </a:rPr>
              <a:t>2. Gibson Assembly</a:t>
            </a:r>
            <a:endParaRPr sz="7000">
              <a:solidFill>
                <a:srgbClr val="FFFFFF"/>
              </a:solidFill>
              <a:latin typeface="Josefin Sans"/>
              <a:ea typeface="Josefin Sans"/>
              <a:cs typeface="Josefin Sans"/>
              <a:sym typeface="Josefin Sans"/>
            </a:endParaRPr>
          </a:p>
        </p:txBody>
      </p:sp>
      <p:sp>
        <p:nvSpPr>
          <p:cNvPr id="1008" name="Google Shape;1008;p68"/>
          <p:cNvSpPr txBox="1"/>
          <p:nvPr/>
        </p:nvSpPr>
        <p:spPr>
          <a:xfrm>
            <a:off x="1620900" y="3456700"/>
            <a:ext cx="5985300" cy="69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Utilizing overlapping regions to assembly your construct in a single tube reaction.</a:t>
            </a:r>
            <a:endParaRPr>
              <a:latin typeface="Josefin Sans"/>
              <a:ea typeface="Josefin Sans"/>
              <a:cs typeface="Josefin Sans"/>
              <a:sym typeface="Josefin Sans"/>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2" name="Shape 1012"/>
        <p:cNvGrpSpPr/>
        <p:nvPr/>
      </p:nvGrpSpPr>
      <p:grpSpPr>
        <a:xfrm>
          <a:off x="0" y="0"/>
          <a:ext cx="0" cy="0"/>
          <a:chOff x="0" y="0"/>
          <a:chExt cx="0" cy="0"/>
        </a:xfrm>
      </p:grpSpPr>
      <p:sp>
        <p:nvSpPr>
          <p:cNvPr id="1013" name="Google Shape;1013;p6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Gibson Assembly </a:t>
            </a:r>
            <a:endParaRPr sz="3000">
              <a:solidFill>
                <a:srgbClr val="00A1B2"/>
              </a:solidFill>
              <a:latin typeface="Josefin Sans"/>
              <a:ea typeface="Josefin Sans"/>
              <a:cs typeface="Josefin Sans"/>
              <a:sym typeface="Josefin Sans"/>
            </a:endParaRPr>
          </a:p>
        </p:txBody>
      </p:sp>
      <p:sp>
        <p:nvSpPr>
          <p:cNvPr id="1014" name="Google Shape;1014;p69"/>
          <p:cNvSpPr txBox="1"/>
          <p:nvPr/>
        </p:nvSpPr>
        <p:spPr>
          <a:xfrm>
            <a:off x="311700" y="2062750"/>
            <a:ext cx="8520600" cy="29139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Josefin Sans"/>
              <a:buChar char="●"/>
            </a:pPr>
            <a:r>
              <a:rPr lang="en" sz="1800">
                <a:solidFill>
                  <a:srgbClr val="9900FF"/>
                </a:solidFill>
                <a:latin typeface="Josefin Sans"/>
                <a:ea typeface="Josefin Sans"/>
                <a:cs typeface="Josefin Sans"/>
                <a:sym typeface="Josefin Sans"/>
              </a:rPr>
              <a:t>Up to 5 fragments</a:t>
            </a:r>
            <a:r>
              <a:rPr lang="en" sz="1800">
                <a:latin typeface="Josefin Sans"/>
                <a:ea typeface="Josefin Sans"/>
                <a:cs typeface="Josefin Sans"/>
                <a:sym typeface="Josefin Sans"/>
              </a:rPr>
              <a:t> can be assembled in a </a:t>
            </a:r>
            <a:r>
              <a:rPr lang="en" sz="1800">
                <a:solidFill>
                  <a:srgbClr val="9900FF"/>
                </a:solidFill>
                <a:latin typeface="Josefin Sans"/>
                <a:ea typeface="Josefin Sans"/>
                <a:cs typeface="Josefin Sans"/>
                <a:sym typeface="Josefin Sans"/>
              </a:rPr>
              <a:t>single isothermal reaction</a:t>
            </a:r>
            <a:r>
              <a:rPr lang="en" sz="1800">
                <a:latin typeface="Josefin Sans"/>
                <a:ea typeface="Josefin Sans"/>
                <a:cs typeface="Josefin Sans"/>
                <a:sym typeface="Josefin Sans"/>
              </a:rPr>
              <a:t> that contains all three necessary enzymes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1000"/>
              </a:spcAft>
              <a:buClr>
                <a:schemeClr val="dk1"/>
              </a:buClr>
              <a:buSzPts val="1800"/>
              <a:buFont typeface="Josefin Sans"/>
              <a:buChar char="●"/>
            </a:pPr>
            <a:r>
              <a:rPr lang="en" sz="1800">
                <a:solidFill>
                  <a:srgbClr val="0000FF"/>
                </a:solidFill>
                <a:latin typeface="Josefin Sans"/>
                <a:ea typeface="Josefin Sans"/>
                <a:cs typeface="Josefin Sans"/>
                <a:sym typeface="Josefin Sans"/>
              </a:rPr>
              <a:t>Up to 15 fragments</a:t>
            </a:r>
            <a:r>
              <a:rPr lang="en" sz="1800">
                <a:solidFill>
                  <a:schemeClr val="dk1"/>
                </a:solidFill>
                <a:latin typeface="Josefin Sans"/>
                <a:ea typeface="Josefin Sans"/>
                <a:cs typeface="Josefin Sans"/>
                <a:sym typeface="Josefin Sans"/>
              </a:rPr>
              <a:t> can be assembled in a </a:t>
            </a:r>
            <a:r>
              <a:rPr lang="en" sz="1800">
                <a:solidFill>
                  <a:srgbClr val="0000FF"/>
                </a:solidFill>
                <a:latin typeface="Josefin Sans"/>
                <a:ea typeface="Josefin Sans"/>
                <a:cs typeface="Josefin Sans"/>
                <a:sym typeface="Josefin Sans"/>
              </a:rPr>
              <a:t>two-step reaction</a:t>
            </a:r>
            <a:r>
              <a:rPr lang="en" sz="1800">
                <a:solidFill>
                  <a:schemeClr val="dk1"/>
                </a:solidFill>
                <a:latin typeface="Josefin Sans"/>
                <a:ea typeface="Josefin Sans"/>
                <a:cs typeface="Josefin Sans"/>
                <a:sym typeface="Josefin Sans"/>
              </a:rPr>
              <a:t> that utilizes different incubation temperatures</a:t>
            </a:r>
            <a:endParaRPr sz="1800">
              <a:solidFill>
                <a:srgbClr val="7CCFB8"/>
              </a:solidFill>
              <a:latin typeface="Josefin Sans"/>
              <a:ea typeface="Josefin Sans"/>
              <a:cs typeface="Josefin Sans"/>
              <a:sym typeface="Josefin Sans"/>
            </a:endParaRPr>
          </a:p>
        </p:txBody>
      </p:sp>
      <p:sp>
        <p:nvSpPr>
          <p:cNvPr id="1015" name="Google Shape;1015;p69"/>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100">
                <a:latin typeface="Josefin Sans"/>
                <a:ea typeface="Josefin Sans"/>
                <a:cs typeface="Josefin Sans"/>
                <a:sym typeface="Josefin Sans"/>
              </a:rPr>
              <a:t>Utilizes digestion by a 5’ exonuclease to create homologous overhangs used to assemble multiple inserts into a vector</a:t>
            </a:r>
            <a:endParaRPr sz="2100">
              <a:solidFill>
                <a:srgbClr val="7CCFB8"/>
              </a:solidFill>
              <a:latin typeface="Josefin Sans"/>
              <a:ea typeface="Josefin Sans"/>
              <a:cs typeface="Josefin Sans"/>
              <a:sym typeface="Josefin San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9" name="Shape 1019"/>
        <p:cNvGrpSpPr/>
        <p:nvPr/>
      </p:nvGrpSpPr>
      <p:grpSpPr>
        <a:xfrm>
          <a:off x="0" y="0"/>
          <a:ext cx="0" cy="0"/>
          <a:chOff x="0" y="0"/>
          <a:chExt cx="0" cy="0"/>
        </a:xfrm>
      </p:grpSpPr>
      <p:sp>
        <p:nvSpPr>
          <p:cNvPr id="1020" name="Google Shape;1020;p7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Gibson Assembly - Enzymes</a:t>
            </a:r>
            <a:endParaRPr sz="3000">
              <a:solidFill>
                <a:srgbClr val="00A1B2"/>
              </a:solidFill>
              <a:latin typeface="Josefin Sans"/>
              <a:ea typeface="Josefin Sans"/>
              <a:cs typeface="Josefin Sans"/>
              <a:sym typeface="Josefin Sans"/>
            </a:endParaRPr>
          </a:p>
        </p:txBody>
      </p:sp>
      <p:sp>
        <p:nvSpPr>
          <p:cNvPr id="1021" name="Google Shape;1021;p70"/>
          <p:cNvSpPr txBox="1"/>
          <p:nvPr/>
        </p:nvSpPr>
        <p:spPr>
          <a:xfrm>
            <a:off x="311700" y="1284200"/>
            <a:ext cx="8520600" cy="3692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100">
                <a:solidFill>
                  <a:schemeClr val="dk1"/>
                </a:solidFill>
                <a:latin typeface="Josefin Sans"/>
                <a:ea typeface="Josefin Sans"/>
                <a:cs typeface="Josefin Sans"/>
                <a:sym typeface="Josefin Sans"/>
              </a:rPr>
              <a:t>5’ Exonuclease:</a:t>
            </a:r>
            <a:endParaRPr sz="21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T5 Exonuclease</a:t>
            </a:r>
            <a:r>
              <a:rPr lang="en" sz="1800">
                <a:solidFill>
                  <a:schemeClr val="dk1"/>
                </a:solidFill>
                <a:latin typeface="Josefin Sans"/>
                <a:ea typeface="Josefin Sans"/>
                <a:cs typeface="Josefin Sans"/>
                <a:sym typeface="Josefin Sans"/>
              </a:rPr>
              <a:t> (most common)</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Clr>
                <a:srgbClr val="000000"/>
              </a:buClr>
              <a:buSzPts val="1100"/>
              <a:buFont typeface="Arial"/>
              <a:buNone/>
            </a:pPr>
            <a:r>
              <a:rPr lang="en" sz="2100">
                <a:solidFill>
                  <a:schemeClr val="dk1"/>
                </a:solidFill>
                <a:latin typeface="Josefin Sans"/>
                <a:ea typeface="Josefin Sans"/>
                <a:cs typeface="Josefin Sans"/>
                <a:sym typeface="Josefin Sans"/>
              </a:rPr>
              <a:t>DNA Polymerase:</a:t>
            </a:r>
            <a:endParaRPr sz="21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Q5® Hot Start High-Fidelity DNA Polymerase</a:t>
            </a:r>
            <a:endParaRPr sz="1800">
              <a:solidFill>
                <a:srgbClr val="7CCFB8"/>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Phusion® DNA Polymerase</a:t>
            </a:r>
            <a:r>
              <a:rPr lang="en" sz="1800">
                <a:solidFill>
                  <a:schemeClr val="dk1"/>
                </a:solidFill>
                <a:latin typeface="Josefin Sans"/>
                <a:ea typeface="Josefin Sans"/>
                <a:cs typeface="Josefin Sans"/>
                <a:sym typeface="Josefin Sans"/>
              </a:rPr>
              <a:t> </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Clr>
                <a:srgbClr val="000000"/>
              </a:buClr>
              <a:buSzPts val="1100"/>
              <a:buFont typeface="Arial"/>
              <a:buNone/>
            </a:pPr>
            <a:r>
              <a:rPr lang="en" sz="2100">
                <a:solidFill>
                  <a:schemeClr val="dk1"/>
                </a:solidFill>
                <a:latin typeface="Josefin Sans"/>
                <a:ea typeface="Josefin Sans"/>
                <a:cs typeface="Josefin Sans"/>
                <a:sym typeface="Josefin Sans"/>
              </a:rPr>
              <a:t>Ligase:</a:t>
            </a:r>
            <a:endParaRPr sz="21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rgbClr val="7CCFB8"/>
                </a:solidFill>
                <a:latin typeface="Josefin Sans"/>
                <a:ea typeface="Josefin Sans"/>
                <a:cs typeface="Josefin Sans"/>
                <a:sym typeface="Josefin Sans"/>
              </a:rPr>
              <a:t>T4 DNA ligase</a:t>
            </a:r>
            <a:r>
              <a:rPr lang="en" sz="1800">
                <a:solidFill>
                  <a:schemeClr val="dk1"/>
                </a:solidFill>
                <a:latin typeface="Josefin Sans"/>
                <a:ea typeface="Josefin Sans"/>
                <a:cs typeface="Josefin Sans"/>
                <a:sym typeface="Josefin Sans"/>
              </a:rPr>
              <a:t> (most common)</a:t>
            </a:r>
            <a:endParaRPr sz="1800">
              <a:solidFill>
                <a:schemeClr val="dk1"/>
              </a:solidFill>
              <a:latin typeface="Josefin Sans"/>
              <a:ea typeface="Josefin Sans"/>
              <a:cs typeface="Josefin Sans"/>
              <a:sym typeface="Josefin Sans"/>
            </a:endParaRPr>
          </a:p>
        </p:txBody>
      </p:sp>
      <p:sp>
        <p:nvSpPr>
          <p:cNvPr id="1022" name="Google Shape;1022;p70"/>
          <p:cNvSpPr txBox="1"/>
          <p:nvPr/>
        </p:nvSpPr>
        <p:spPr>
          <a:xfrm>
            <a:off x="311700" y="1152475"/>
            <a:ext cx="8520600" cy="489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sz="21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0" st="0"/>
                                            </p:txEl>
                                          </p:spTgt>
                                        </p:tgtEl>
                                        <p:attrNameLst>
                                          <p:attrName>style.visibility</p:attrName>
                                        </p:attrNameLst>
                                      </p:cBhvr>
                                      <p:to>
                                        <p:strVal val="visible"/>
                                      </p:to>
                                    </p:set>
                                    <p:animEffect filter="fade" transition="in">
                                      <p:cBhvr>
                                        <p:cTn dur="1000"/>
                                        <p:tgtEl>
                                          <p:spTgt spid="1021">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1" st="1"/>
                                            </p:txEl>
                                          </p:spTgt>
                                        </p:tgtEl>
                                        <p:attrNameLst>
                                          <p:attrName>style.visibility</p:attrName>
                                        </p:attrNameLst>
                                      </p:cBhvr>
                                      <p:to>
                                        <p:strVal val="visible"/>
                                      </p:to>
                                    </p:set>
                                    <p:animEffect filter="fade" transition="in">
                                      <p:cBhvr>
                                        <p:cTn dur="1000"/>
                                        <p:tgtEl>
                                          <p:spTgt spid="1021">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2" st="2"/>
                                            </p:txEl>
                                          </p:spTgt>
                                        </p:tgtEl>
                                        <p:attrNameLst>
                                          <p:attrName>style.visibility</p:attrName>
                                        </p:attrNameLst>
                                      </p:cBhvr>
                                      <p:to>
                                        <p:strVal val="visible"/>
                                      </p:to>
                                    </p:set>
                                    <p:animEffect filter="fade" transition="in">
                                      <p:cBhvr>
                                        <p:cTn dur="1000"/>
                                        <p:tgtEl>
                                          <p:spTgt spid="1021">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3" st="3"/>
                                            </p:txEl>
                                          </p:spTgt>
                                        </p:tgtEl>
                                        <p:attrNameLst>
                                          <p:attrName>style.visibility</p:attrName>
                                        </p:attrNameLst>
                                      </p:cBhvr>
                                      <p:to>
                                        <p:strVal val="visible"/>
                                      </p:to>
                                    </p:set>
                                    <p:animEffect filter="fade" transition="in">
                                      <p:cBhvr>
                                        <p:cTn dur="1000"/>
                                        <p:tgtEl>
                                          <p:spTgt spid="1021">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4" st="4"/>
                                            </p:txEl>
                                          </p:spTgt>
                                        </p:tgtEl>
                                        <p:attrNameLst>
                                          <p:attrName>style.visibility</p:attrName>
                                        </p:attrNameLst>
                                      </p:cBhvr>
                                      <p:to>
                                        <p:strVal val="visible"/>
                                      </p:to>
                                    </p:set>
                                    <p:animEffect filter="fade" transition="in">
                                      <p:cBhvr>
                                        <p:cTn dur="1000"/>
                                        <p:tgtEl>
                                          <p:spTgt spid="1021">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5" st="5"/>
                                            </p:txEl>
                                          </p:spTgt>
                                        </p:tgtEl>
                                        <p:attrNameLst>
                                          <p:attrName>style.visibility</p:attrName>
                                        </p:attrNameLst>
                                      </p:cBhvr>
                                      <p:to>
                                        <p:strVal val="visible"/>
                                      </p:to>
                                    </p:set>
                                    <p:animEffect filter="fade" transition="in">
                                      <p:cBhvr>
                                        <p:cTn dur="1000"/>
                                        <p:tgtEl>
                                          <p:spTgt spid="1021">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21">
                                            <p:txEl>
                                              <p:pRg end="6" st="6"/>
                                            </p:txEl>
                                          </p:spTgt>
                                        </p:tgtEl>
                                        <p:attrNameLst>
                                          <p:attrName>style.visibility</p:attrName>
                                        </p:attrNameLst>
                                      </p:cBhvr>
                                      <p:to>
                                        <p:strVal val="visible"/>
                                      </p:to>
                                    </p:set>
                                    <p:animEffect filter="fade" transition="in">
                                      <p:cBhvr>
                                        <p:cTn dur="1000"/>
                                        <p:tgtEl>
                                          <p:spTgt spid="1021">
                                            <p:txEl>
                                              <p:pRg end="6" st="6"/>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26" name="Shape 1026"/>
        <p:cNvGrpSpPr/>
        <p:nvPr/>
      </p:nvGrpSpPr>
      <p:grpSpPr>
        <a:xfrm>
          <a:off x="0" y="0"/>
          <a:ext cx="0" cy="0"/>
          <a:chOff x="0" y="0"/>
          <a:chExt cx="0" cy="0"/>
        </a:xfrm>
      </p:grpSpPr>
      <p:sp>
        <p:nvSpPr>
          <p:cNvPr id="1027" name="Google Shape;1027;p71"/>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Gibson Assembly - Mechanism</a:t>
            </a:r>
            <a:endParaRPr sz="3000">
              <a:solidFill>
                <a:srgbClr val="00A1B2"/>
              </a:solidFill>
              <a:latin typeface="Josefin Sans"/>
              <a:ea typeface="Josefin Sans"/>
              <a:cs typeface="Josefin Sans"/>
              <a:sym typeface="Josefin Sans"/>
            </a:endParaRPr>
          </a:p>
        </p:txBody>
      </p:sp>
      <p:pic>
        <p:nvPicPr>
          <p:cNvPr id="1028" name="Google Shape;1028;p71"/>
          <p:cNvPicPr preferRelativeResize="0"/>
          <p:nvPr/>
        </p:nvPicPr>
        <p:blipFill>
          <a:blip r:embed="rId3">
            <a:alphaModFix/>
          </a:blip>
          <a:stretch>
            <a:fillRect/>
          </a:stretch>
        </p:blipFill>
        <p:spPr>
          <a:xfrm>
            <a:off x="1528063" y="915400"/>
            <a:ext cx="5955522" cy="3974400"/>
          </a:xfrm>
          <a:prstGeom prst="rect">
            <a:avLst/>
          </a:prstGeom>
          <a:noFill/>
          <a:ln>
            <a:noFill/>
          </a:ln>
        </p:spPr>
      </p:pic>
      <p:sp>
        <p:nvSpPr>
          <p:cNvPr id="1029" name="Google Shape;1029;p71"/>
          <p:cNvSpPr txBox="1"/>
          <p:nvPr/>
        </p:nvSpPr>
        <p:spPr>
          <a:xfrm>
            <a:off x="4655475" y="1928350"/>
            <a:ext cx="322200" cy="34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t>5’</a:t>
            </a:r>
            <a:endParaRPr sz="1200"/>
          </a:p>
        </p:txBody>
      </p:sp>
      <p:sp>
        <p:nvSpPr>
          <p:cNvPr id="1030" name="Google Shape;1030;p71"/>
          <p:cNvSpPr/>
          <p:nvPr/>
        </p:nvSpPr>
        <p:spPr>
          <a:xfrm>
            <a:off x="-819825" y="1118300"/>
            <a:ext cx="8763600" cy="3810600"/>
          </a:xfrm>
          <a:prstGeom prst="bracePair">
            <a:avLst/>
          </a:prstGeom>
          <a:noFill/>
          <a:ln cap="flat" cmpd="sng" w="28575">
            <a:solidFill>
              <a:srgbClr val="7CCFB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1" name="Google Shape;1031;p71"/>
          <p:cNvSpPr/>
          <p:nvPr/>
        </p:nvSpPr>
        <p:spPr>
          <a:xfrm>
            <a:off x="1282675" y="1118300"/>
            <a:ext cx="8763600" cy="1819200"/>
          </a:xfrm>
          <a:prstGeom prst="bracePair">
            <a:avLst/>
          </a:prstGeom>
          <a:noFill/>
          <a:ln cap="flat" cmpd="sng" w="28575">
            <a:solidFill>
              <a:srgbClr val="7CCFB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2" name="Google Shape;1032;p71"/>
          <p:cNvSpPr/>
          <p:nvPr/>
        </p:nvSpPr>
        <p:spPr>
          <a:xfrm>
            <a:off x="1282675" y="3070600"/>
            <a:ext cx="8763600" cy="1819200"/>
          </a:xfrm>
          <a:prstGeom prst="bracePair">
            <a:avLst/>
          </a:prstGeom>
          <a:noFill/>
          <a:ln cap="flat" cmpd="sng" w="28575">
            <a:solidFill>
              <a:srgbClr val="7CCFB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33" name="Google Shape;1033;p71"/>
          <p:cNvSpPr txBox="1"/>
          <p:nvPr/>
        </p:nvSpPr>
        <p:spPr>
          <a:xfrm>
            <a:off x="74238" y="2642963"/>
            <a:ext cx="1151700" cy="6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7CCFB8"/>
                </a:solidFill>
                <a:latin typeface="Josefin Sans"/>
                <a:ea typeface="Josefin Sans"/>
                <a:cs typeface="Josefin Sans"/>
                <a:sym typeface="Josefin Sans"/>
              </a:rPr>
              <a:t>Two-step process</a:t>
            </a:r>
            <a:endParaRPr b="1" sz="1800">
              <a:solidFill>
                <a:srgbClr val="7CCFB8"/>
              </a:solidFill>
              <a:latin typeface="Josefin Sans"/>
              <a:ea typeface="Josefin Sans"/>
              <a:cs typeface="Josefin Sans"/>
              <a:sym typeface="Josefin Sans"/>
            </a:endParaRPr>
          </a:p>
        </p:txBody>
      </p:sp>
      <p:sp>
        <p:nvSpPr>
          <p:cNvPr id="1034" name="Google Shape;1034;p71"/>
          <p:cNvSpPr txBox="1"/>
          <p:nvPr/>
        </p:nvSpPr>
        <p:spPr>
          <a:xfrm>
            <a:off x="7857851" y="2642975"/>
            <a:ext cx="1237500" cy="6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7CCFB8"/>
                </a:solidFill>
                <a:latin typeface="Josefin Sans"/>
                <a:ea typeface="Josefin Sans"/>
                <a:cs typeface="Josefin Sans"/>
                <a:sym typeface="Josefin Sans"/>
              </a:rPr>
              <a:t>One-step process</a:t>
            </a:r>
            <a:endParaRPr b="1" sz="1800">
              <a:solidFill>
                <a:srgbClr val="7CCFB8"/>
              </a:solidFill>
              <a:latin typeface="Josefin Sans"/>
              <a:ea typeface="Josefin Sans"/>
              <a:cs typeface="Josefin Sans"/>
              <a:sym typeface="Josefin Sans"/>
            </a:endParaRPr>
          </a:p>
        </p:txBody>
      </p:sp>
      <p:sp>
        <p:nvSpPr>
          <p:cNvPr id="1035" name="Google Shape;1035;p71"/>
          <p:cNvSpPr txBox="1"/>
          <p:nvPr/>
        </p:nvSpPr>
        <p:spPr>
          <a:xfrm>
            <a:off x="-13661" y="1760625"/>
            <a:ext cx="1327500" cy="6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7CCFB8"/>
                </a:solidFill>
                <a:latin typeface="Josefin Sans"/>
                <a:ea typeface="Josefin Sans"/>
                <a:cs typeface="Josefin Sans"/>
                <a:sym typeface="Josefin Sans"/>
              </a:rPr>
              <a:t>Digestion &amp; Annealing</a:t>
            </a:r>
            <a:endParaRPr sz="1600">
              <a:solidFill>
                <a:srgbClr val="7CCFB8"/>
              </a:solidFill>
              <a:latin typeface="Josefin Sans"/>
              <a:ea typeface="Josefin Sans"/>
              <a:cs typeface="Josefin Sans"/>
              <a:sym typeface="Josefin Sans"/>
            </a:endParaRPr>
          </a:p>
        </p:txBody>
      </p:sp>
      <p:sp>
        <p:nvSpPr>
          <p:cNvPr id="1036" name="Google Shape;1036;p71"/>
          <p:cNvSpPr txBox="1"/>
          <p:nvPr/>
        </p:nvSpPr>
        <p:spPr>
          <a:xfrm>
            <a:off x="162139" y="3667900"/>
            <a:ext cx="1327500" cy="6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7CCFB8"/>
                </a:solidFill>
                <a:latin typeface="Josefin Sans"/>
                <a:ea typeface="Josefin Sans"/>
                <a:cs typeface="Josefin Sans"/>
                <a:sym typeface="Josefin Sans"/>
              </a:rPr>
              <a:t>Repair &amp; Ligation</a:t>
            </a:r>
            <a:endParaRPr sz="1600">
              <a:solidFill>
                <a:srgbClr val="7CCFB8"/>
              </a:solidFill>
              <a:latin typeface="Josefin Sans"/>
              <a:ea typeface="Josefin Sans"/>
              <a:cs typeface="Josefin Sans"/>
              <a:sym typeface="Josefin San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0" name="Shape 1040"/>
        <p:cNvGrpSpPr/>
        <p:nvPr/>
      </p:nvGrpSpPr>
      <p:grpSpPr>
        <a:xfrm>
          <a:off x="0" y="0"/>
          <a:ext cx="0" cy="0"/>
          <a:chOff x="0" y="0"/>
          <a:chExt cx="0" cy="0"/>
        </a:xfrm>
      </p:grpSpPr>
      <p:sp>
        <p:nvSpPr>
          <p:cNvPr id="1041" name="Google Shape;1041;p7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Gibson Assembly</a:t>
            </a:r>
            <a:endParaRPr sz="3000">
              <a:solidFill>
                <a:srgbClr val="00A1B2"/>
              </a:solidFill>
              <a:latin typeface="Josefin Sans"/>
              <a:ea typeface="Josefin Sans"/>
              <a:cs typeface="Josefin Sans"/>
              <a:sym typeface="Josefin Sans"/>
            </a:endParaRPr>
          </a:p>
        </p:txBody>
      </p:sp>
      <p:sp>
        <p:nvSpPr>
          <p:cNvPr id="1042" name="Google Shape;1042;p72"/>
          <p:cNvSpPr txBox="1"/>
          <p:nvPr/>
        </p:nvSpPr>
        <p:spPr>
          <a:xfrm>
            <a:off x="311700" y="1152475"/>
            <a:ext cx="8520600" cy="3839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400">
                <a:latin typeface="Josefin Sans"/>
                <a:ea typeface="Josefin Sans"/>
                <a:cs typeface="Josefin Sans"/>
                <a:sym typeface="Josefin Sans"/>
              </a:rPr>
              <a:t>Design:</a:t>
            </a:r>
            <a:endParaRPr sz="2400">
              <a:latin typeface="Josefin Sans"/>
              <a:ea typeface="Josefin Sans"/>
              <a:cs typeface="Josefin Sans"/>
              <a:sym typeface="Josefin Sans"/>
            </a:endParaRPr>
          </a:p>
          <a:p>
            <a:pPr indent="-330200" lvl="0" marL="457200" rtl="0" algn="l">
              <a:lnSpc>
                <a:spcPct val="115000"/>
              </a:lnSpc>
              <a:spcBef>
                <a:spcPts val="16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Inserts and vector must have unique but compatible </a:t>
            </a:r>
            <a:r>
              <a:rPr lang="en" sz="1600">
                <a:solidFill>
                  <a:srgbClr val="0000FF"/>
                </a:solidFill>
                <a:latin typeface="Josefin Sans"/>
                <a:ea typeface="Josefin Sans"/>
                <a:cs typeface="Josefin Sans"/>
                <a:sym typeface="Josefin Sans"/>
              </a:rPr>
              <a:t>20-40bp homologous regions</a:t>
            </a:r>
            <a:r>
              <a:rPr lang="en" sz="1600">
                <a:solidFill>
                  <a:schemeClr val="dk1"/>
                </a:solidFill>
                <a:latin typeface="Josefin Sans"/>
                <a:ea typeface="Josefin Sans"/>
                <a:cs typeface="Josefin Sans"/>
                <a:sym typeface="Josefin Sans"/>
              </a:rPr>
              <a:t> for assembly in correct order and orientation</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Parts will be digested from the 5’end until homologous regions are single stranded</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Annealing temperature may be optimized</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No need to </a:t>
            </a:r>
            <a:r>
              <a:rPr lang="en" sz="1600">
                <a:solidFill>
                  <a:srgbClr val="7CCFB8"/>
                </a:solidFill>
                <a:latin typeface="Josefin Sans"/>
                <a:ea typeface="Josefin Sans"/>
                <a:cs typeface="Josefin Sans"/>
                <a:sym typeface="Josefin Sans"/>
              </a:rPr>
              <a:t>“domesticate” </a:t>
            </a:r>
            <a:r>
              <a:rPr lang="en" sz="1600">
                <a:solidFill>
                  <a:schemeClr val="dk1"/>
                </a:solidFill>
                <a:latin typeface="Josefin Sans"/>
                <a:ea typeface="Josefin Sans"/>
                <a:cs typeface="Josefin Sans"/>
                <a:sym typeface="Josefin Sans"/>
              </a:rPr>
              <a:t>inserts or vectors, but the DNA must be linear for 5’ exonuclease digestion</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Use gBlock or Gene Fragment DNA directly from manufacturer (linear)</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Linearize using restriction enzyme(s) and purify fragment</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Important to recognize that the 20-40bp homologous region </a:t>
            </a:r>
            <a:r>
              <a:rPr lang="en" sz="1600">
                <a:solidFill>
                  <a:srgbClr val="0000FF"/>
                </a:solidFill>
                <a:latin typeface="Josefin Sans"/>
                <a:ea typeface="Josefin Sans"/>
                <a:cs typeface="Josefin Sans"/>
                <a:sym typeface="Josefin Sans"/>
              </a:rPr>
              <a:t>will remain</a:t>
            </a:r>
            <a:r>
              <a:rPr lang="en" sz="1600">
                <a:solidFill>
                  <a:schemeClr val="dk1"/>
                </a:solidFill>
                <a:latin typeface="Josefin Sans"/>
                <a:ea typeface="Josefin Sans"/>
                <a:cs typeface="Josefin Sans"/>
                <a:sym typeface="Josefin Sans"/>
              </a:rPr>
              <a:t> in the final construct (spacing considerations)</a:t>
            </a:r>
            <a:endParaRPr sz="16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1043" name="Google Shape;1043;p72"/>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t/>
            </a:r>
            <a:endParaRPr sz="21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0" st="0"/>
                                            </p:txEl>
                                          </p:spTgt>
                                        </p:tgtEl>
                                        <p:attrNameLst>
                                          <p:attrName>style.visibility</p:attrName>
                                        </p:attrNameLst>
                                      </p:cBhvr>
                                      <p:to>
                                        <p:strVal val="visible"/>
                                      </p:to>
                                    </p:set>
                                    <p:animEffect filter="fade" transition="in">
                                      <p:cBhvr>
                                        <p:cTn dur="1000"/>
                                        <p:tgtEl>
                                          <p:spTgt spid="104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1" st="1"/>
                                            </p:txEl>
                                          </p:spTgt>
                                        </p:tgtEl>
                                        <p:attrNameLst>
                                          <p:attrName>style.visibility</p:attrName>
                                        </p:attrNameLst>
                                      </p:cBhvr>
                                      <p:to>
                                        <p:strVal val="visible"/>
                                      </p:to>
                                    </p:set>
                                    <p:animEffect filter="fade" transition="in">
                                      <p:cBhvr>
                                        <p:cTn dur="1000"/>
                                        <p:tgtEl>
                                          <p:spTgt spid="104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2" st="2"/>
                                            </p:txEl>
                                          </p:spTgt>
                                        </p:tgtEl>
                                        <p:attrNameLst>
                                          <p:attrName>style.visibility</p:attrName>
                                        </p:attrNameLst>
                                      </p:cBhvr>
                                      <p:to>
                                        <p:strVal val="visible"/>
                                      </p:to>
                                    </p:set>
                                    <p:animEffect filter="fade" transition="in">
                                      <p:cBhvr>
                                        <p:cTn dur="1000"/>
                                        <p:tgtEl>
                                          <p:spTgt spid="104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3" st="3"/>
                                            </p:txEl>
                                          </p:spTgt>
                                        </p:tgtEl>
                                        <p:attrNameLst>
                                          <p:attrName>style.visibility</p:attrName>
                                        </p:attrNameLst>
                                      </p:cBhvr>
                                      <p:to>
                                        <p:strVal val="visible"/>
                                      </p:to>
                                    </p:set>
                                    <p:animEffect filter="fade" transition="in">
                                      <p:cBhvr>
                                        <p:cTn dur="1000"/>
                                        <p:tgtEl>
                                          <p:spTgt spid="104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4" st="4"/>
                                            </p:txEl>
                                          </p:spTgt>
                                        </p:tgtEl>
                                        <p:attrNameLst>
                                          <p:attrName>style.visibility</p:attrName>
                                        </p:attrNameLst>
                                      </p:cBhvr>
                                      <p:to>
                                        <p:strVal val="visible"/>
                                      </p:to>
                                    </p:set>
                                    <p:animEffect filter="fade" transition="in">
                                      <p:cBhvr>
                                        <p:cTn dur="1000"/>
                                        <p:tgtEl>
                                          <p:spTgt spid="104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5" st="5"/>
                                            </p:txEl>
                                          </p:spTgt>
                                        </p:tgtEl>
                                        <p:attrNameLst>
                                          <p:attrName>style.visibility</p:attrName>
                                        </p:attrNameLst>
                                      </p:cBhvr>
                                      <p:to>
                                        <p:strVal val="visible"/>
                                      </p:to>
                                    </p:set>
                                    <p:animEffect filter="fade" transition="in">
                                      <p:cBhvr>
                                        <p:cTn dur="1000"/>
                                        <p:tgtEl>
                                          <p:spTgt spid="104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6" st="6"/>
                                            </p:txEl>
                                          </p:spTgt>
                                        </p:tgtEl>
                                        <p:attrNameLst>
                                          <p:attrName>style.visibility</p:attrName>
                                        </p:attrNameLst>
                                      </p:cBhvr>
                                      <p:to>
                                        <p:strVal val="visible"/>
                                      </p:to>
                                    </p:set>
                                    <p:animEffect filter="fade" transition="in">
                                      <p:cBhvr>
                                        <p:cTn dur="1000"/>
                                        <p:tgtEl>
                                          <p:spTgt spid="104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7" st="7"/>
                                            </p:txEl>
                                          </p:spTgt>
                                        </p:tgtEl>
                                        <p:attrNameLst>
                                          <p:attrName>style.visibility</p:attrName>
                                        </p:attrNameLst>
                                      </p:cBhvr>
                                      <p:to>
                                        <p:strVal val="visible"/>
                                      </p:to>
                                    </p:set>
                                    <p:animEffect filter="fade" transition="in">
                                      <p:cBhvr>
                                        <p:cTn dur="1000"/>
                                        <p:tgtEl>
                                          <p:spTgt spid="104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8" st="8"/>
                                            </p:txEl>
                                          </p:spTgt>
                                        </p:tgtEl>
                                        <p:attrNameLst>
                                          <p:attrName>style.visibility</p:attrName>
                                        </p:attrNameLst>
                                      </p:cBhvr>
                                      <p:to>
                                        <p:strVal val="visible"/>
                                      </p:to>
                                    </p:set>
                                    <p:animEffect filter="fade" transition="in">
                                      <p:cBhvr>
                                        <p:cTn dur="1000"/>
                                        <p:tgtEl>
                                          <p:spTgt spid="1042">
                                            <p:txEl>
                                              <p:pRg end="8" st="8"/>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0" st="0"/>
                                            </p:txEl>
                                          </p:spTgt>
                                        </p:tgtEl>
                                        <p:attrNameLst>
                                          <p:attrName>style.visibility</p:attrName>
                                        </p:attrNameLst>
                                      </p:cBhvr>
                                      <p:to>
                                        <p:strVal val="visible"/>
                                      </p:to>
                                    </p:set>
                                    <p:animEffect filter="fade" transition="in">
                                      <p:cBhvr>
                                        <p:cTn dur="1000"/>
                                        <p:tgtEl>
                                          <p:spTgt spid="1042">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1" st="1"/>
                                            </p:txEl>
                                          </p:spTgt>
                                        </p:tgtEl>
                                        <p:attrNameLst>
                                          <p:attrName>style.visibility</p:attrName>
                                        </p:attrNameLst>
                                      </p:cBhvr>
                                      <p:to>
                                        <p:strVal val="visible"/>
                                      </p:to>
                                    </p:set>
                                    <p:animEffect filter="fade" transition="in">
                                      <p:cBhvr>
                                        <p:cTn dur="1000"/>
                                        <p:tgtEl>
                                          <p:spTgt spid="1042">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2" st="2"/>
                                            </p:txEl>
                                          </p:spTgt>
                                        </p:tgtEl>
                                        <p:attrNameLst>
                                          <p:attrName>style.visibility</p:attrName>
                                        </p:attrNameLst>
                                      </p:cBhvr>
                                      <p:to>
                                        <p:strVal val="visible"/>
                                      </p:to>
                                    </p:set>
                                    <p:animEffect filter="fade" transition="in">
                                      <p:cBhvr>
                                        <p:cTn dur="1000"/>
                                        <p:tgtEl>
                                          <p:spTgt spid="1042">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3" st="3"/>
                                            </p:txEl>
                                          </p:spTgt>
                                        </p:tgtEl>
                                        <p:attrNameLst>
                                          <p:attrName>style.visibility</p:attrName>
                                        </p:attrNameLst>
                                      </p:cBhvr>
                                      <p:to>
                                        <p:strVal val="visible"/>
                                      </p:to>
                                    </p:set>
                                    <p:animEffect filter="fade" transition="in">
                                      <p:cBhvr>
                                        <p:cTn dur="1000"/>
                                        <p:tgtEl>
                                          <p:spTgt spid="1042">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4" st="4"/>
                                            </p:txEl>
                                          </p:spTgt>
                                        </p:tgtEl>
                                        <p:attrNameLst>
                                          <p:attrName>style.visibility</p:attrName>
                                        </p:attrNameLst>
                                      </p:cBhvr>
                                      <p:to>
                                        <p:strVal val="visible"/>
                                      </p:to>
                                    </p:set>
                                    <p:animEffect filter="fade" transition="in">
                                      <p:cBhvr>
                                        <p:cTn dur="1000"/>
                                        <p:tgtEl>
                                          <p:spTgt spid="1042">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5" st="5"/>
                                            </p:txEl>
                                          </p:spTgt>
                                        </p:tgtEl>
                                        <p:attrNameLst>
                                          <p:attrName>style.visibility</p:attrName>
                                        </p:attrNameLst>
                                      </p:cBhvr>
                                      <p:to>
                                        <p:strVal val="visible"/>
                                      </p:to>
                                    </p:set>
                                    <p:animEffect filter="fade" transition="in">
                                      <p:cBhvr>
                                        <p:cTn dur="1000"/>
                                        <p:tgtEl>
                                          <p:spTgt spid="1042">
                                            <p:txEl>
                                              <p:pRg end="5" st="5"/>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6" st="6"/>
                                            </p:txEl>
                                          </p:spTgt>
                                        </p:tgtEl>
                                        <p:attrNameLst>
                                          <p:attrName>style.visibility</p:attrName>
                                        </p:attrNameLst>
                                      </p:cBhvr>
                                      <p:to>
                                        <p:strVal val="visible"/>
                                      </p:to>
                                    </p:set>
                                    <p:animEffect filter="fade" transition="in">
                                      <p:cBhvr>
                                        <p:cTn dur="1000"/>
                                        <p:tgtEl>
                                          <p:spTgt spid="1042">
                                            <p:txEl>
                                              <p:pRg end="6" st="6"/>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7" st="7"/>
                                            </p:txEl>
                                          </p:spTgt>
                                        </p:tgtEl>
                                        <p:attrNameLst>
                                          <p:attrName>style.visibility</p:attrName>
                                        </p:attrNameLst>
                                      </p:cBhvr>
                                      <p:to>
                                        <p:strVal val="visible"/>
                                      </p:to>
                                    </p:set>
                                    <p:animEffect filter="fade" transition="in">
                                      <p:cBhvr>
                                        <p:cTn dur="1000"/>
                                        <p:tgtEl>
                                          <p:spTgt spid="1042">
                                            <p:txEl>
                                              <p:pRg end="7" st="7"/>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2">
                                            <p:txEl>
                                              <p:pRg end="8" st="8"/>
                                            </p:txEl>
                                          </p:spTgt>
                                        </p:tgtEl>
                                        <p:attrNameLst>
                                          <p:attrName>style.visibility</p:attrName>
                                        </p:attrNameLst>
                                      </p:cBhvr>
                                      <p:to>
                                        <p:strVal val="visible"/>
                                      </p:to>
                                    </p:set>
                                    <p:animEffect filter="fade" transition="in">
                                      <p:cBhvr>
                                        <p:cTn dur="1000"/>
                                        <p:tgtEl>
                                          <p:spTgt spid="1042">
                                            <p:txEl>
                                              <p:pRg end="8" st="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7" name="Shape 1047"/>
        <p:cNvGrpSpPr/>
        <p:nvPr/>
      </p:nvGrpSpPr>
      <p:grpSpPr>
        <a:xfrm>
          <a:off x="0" y="0"/>
          <a:ext cx="0" cy="0"/>
          <a:chOff x="0" y="0"/>
          <a:chExt cx="0" cy="0"/>
        </a:xfrm>
      </p:grpSpPr>
      <p:sp>
        <p:nvSpPr>
          <p:cNvPr id="1048" name="Google Shape;1048;p73"/>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Gibson Assembly</a:t>
            </a:r>
            <a:endParaRPr sz="3000">
              <a:solidFill>
                <a:srgbClr val="00A1B2"/>
              </a:solidFill>
              <a:latin typeface="Josefin Sans"/>
              <a:ea typeface="Josefin Sans"/>
              <a:cs typeface="Josefin Sans"/>
              <a:sym typeface="Josefin Sans"/>
            </a:endParaRPr>
          </a:p>
        </p:txBody>
      </p:sp>
      <p:sp>
        <p:nvSpPr>
          <p:cNvPr id="1049" name="Google Shape;1049;p73"/>
          <p:cNvSpPr txBox="1"/>
          <p:nvPr/>
        </p:nvSpPr>
        <p:spPr>
          <a:xfrm>
            <a:off x="311700" y="1725175"/>
            <a:ext cx="8520600" cy="32667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Font typeface="Josefin Sans"/>
              <a:buChar char="●"/>
            </a:pPr>
            <a:r>
              <a:rPr lang="en" sz="1800">
                <a:latin typeface="Josefin Sans"/>
                <a:ea typeface="Josefin Sans"/>
                <a:cs typeface="Josefin Sans"/>
                <a:sym typeface="Josefin Sans"/>
              </a:rPr>
              <a:t>Uses </a:t>
            </a:r>
            <a:r>
              <a:rPr lang="en" sz="1800">
                <a:solidFill>
                  <a:srgbClr val="7CCFB8"/>
                </a:solidFill>
                <a:latin typeface="Josefin Sans"/>
                <a:ea typeface="Josefin Sans"/>
                <a:cs typeface="Josefin Sans"/>
                <a:sym typeface="Josefin Sans"/>
              </a:rPr>
              <a:t>5’ exonuclease</a:t>
            </a:r>
            <a:r>
              <a:rPr lang="en" sz="1800">
                <a:latin typeface="Josefin Sans"/>
                <a:ea typeface="Josefin Sans"/>
                <a:cs typeface="Josefin Sans"/>
                <a:sym typeface="Josefin Sans"/>
              </a:rPr>
              <a:t>, ligase, and DNA polymerase but not necessarily REs</a:t>
            </a:r>
            <a:endParaRPr sz="1800">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latin typeface="Josefin Sans"/>
                <a:ea typeface="Josefin Sans"/>
                <a:cs typeface="Josefin Sans"/>
                <a:sym typeface="Josefin Sans"/>
              </a:rPr>
              <a:t>Assembly of multiple inserts occurs in </a:t>
            </a:r>
            <a:r>
              <a:rPr lang="en" sz="1800">
                <a:solidFill>
                  <a:srgbClr val="7CCFB8"/>
                </a:solidFill>
                <a:latin typeface="Josefin Sans"/>
                <a:ea typeface="Josefin Sans"/>
                <a:cs typeface="Josefin Sans"/>
                <a:sym typeface="Josefin Sans"/>
              </a:rPr>
              <a:t>one </a:t>
            </a:r>
            <a:r>
              <a:rPr lang="en" sz="1800">
                <a:latin typeface="Josefin Sans"/>
                <a:ea typeface="Josefin Sans"/>
                <a:cs typeface="Josefin Sans"/>
                <a:sym typeface="Josefin Sans"/>
              </a:rPr>
              <a:t>tube</a:t>
            </a:r>
            <a:endParaRPr sz="1800">
              <a:latin typeface="Josefin Sans"/>
              <a:ea typeface="Josefin Sans"/>
              <a:cs typeface="Josefin Sans"/>
              <a:sym typeface="Josefin Sans"/>
            </a:endParaRPr>
          </a:p>
          <a:p>
            <a:pPr indent="-342900" lvl="0" marL="457200" rtl="0" algn="l">
              <a:lnSpc>
                <a:spcPct val="115000"/>
              </a:lnSpc>
              <a:spcBef>
                <a:spcPts val="1000"/>
              </a:spcBef>
              <a:spcAft>
                <a:spcPts val="0"/>
              </a:spcAft>
              <a:buSzPts val="1800"/>
              <a:buFont typeface="Josefin Sans"/>
              <a:buChar char="●"/>
            </a:pPr>
            <a:r>
              <a:rPr lang="en" sz="1800">
                <a:latin typeface="Josefin Sans"/>
                <a:ea typeface="Josefin Sans"/>
                <a:cs typeface="Josefin Sans"/>
                <a:sym typeface="Josefin Sans"/>
              </a:rPr>
              <a:t>Allows for</a:t>
            </a:r>
            <a:r>
              <a:rPr lang="en" sz="1800">
                <a:solidFill>
                  <a:srgbClr val="7CCFB8"/>
                </a:solidFill>
                <a:latin typeface="Josefin Sans"/>
                <a:ea typeface="Josefin Sans"/>
                <a:cs typeface="Josefin Sans"/>
                <a:sym typeface="Josefin Sans"/>
              </a:rPr>
              <a:t> directional </a:t>
            </a:r>
            <a:r>
              <a:rPr lang="en" sz="1800">
                <a:latin typeface="Josefin Sans"/>
                <a:ea typeface="Josefin Sans"/>
                <a:cs typeface="Josefin Sans"/>
                <a:sym typeface="Josefin Sans"/>
              </a:rPr>
              <a:t>cloning and assembly of very large and complex constructs</a:t>
            </a:r>
            <a:endParaRPr sz="1800">
              <a:latin typeface="Josefin Sans"/>
              <a:ea typeface="Josefin Sans"/>
              <a:cs typeface="Josefin Sans"/>
              <a:sym typeface="Josefin Sans"/>
            </a:endParaRPr>
          </a:p>
          <a:p>
            <a:pPr indent="0" lvl="0" marL="0" rtl="0" algn="l">
              <a:lnSpc>
                <a:spcPct val="115000"/>
              </a:lnSpc>
              <a:spcBef>
                <a:spcPts val="1000"/>
              </a:spcBef>
              <a:spcAft>
                <a:spcPts val="1600"/>
              </a:spcAft>
              <a:buNone/>
            </a:pPr>
            <a:r>
              <a:t/>
            </a:r>
            <a:endParaRPr sz="2400">
              <a:latin typeface="Josefin Sans"/>
              <a:ea typeface="Josefin Sans"/>
              <a:cs typeface="Josefin Sans"/>
              <a:sym typeface="Josefin Sans"/>
            </a:endParaRPr>
          </a:p>
        </p:txBody>
      </p:sp>
      <p:sp>
        <p:nvSpPr>
          <p:cNvPr id="1050" name="Google Shape;1050;p73"/>
          <p:cNvSpPr txBox="1"/>
          <p:nvPr/>
        </p:nvSpPr>
        <p:spPr>
          <a:xfrm>
            <a:off x="311700" y="115247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2400">
                <a:latin typeface="Josefin Sans"/>
                <a:ea typeface="Josefin Sans"/>
                <a:cs typeface="Josefin Sans"/>
                <a:sym typeface="Josefin Sans"/>
              </a:rPr>
              <a:t>Summary:</a:t>
            </a:r>
            <a:endParaRPr sz="24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0" st="0"/>
                                            </p:txEl>
                                          </p:spTgt>
                                        </p:tgtEl>
                                        <p:attrNameLst>
                                          <p:attrName>style.visibility</p:attrName>
                                        </p:attrNameLst>
                                      </p:cBhvr>
                                      <p:to>
                                        <p:strVal val="visible"/>
                                      </p:to>
                                    </p:set>
                                    <p:animEffect filter="fade" transition="in">
                                      <p:cBhvr>
                                        <p:cTn dur="1000"/>
                                        <p:tgtEl>
                                          <p:spTgt spid="10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1" st="1"/>
                                            </p:txEl>
                                          </p:spTgt>
                                        </p:tgtEl>
                                        <p:attrNameLst>
                                          <p:attrName>style.visibility</p:attrName>
                                        </p:attrNameLst>
                                      </p:cBhvr>
                                      <p:to>
                                        <p:strVal val="visible"/>
                                      </p:to>
                                    </p:set>
                                    <p:animEffect filter="fade" transition="in">
                                      <p:cBhvr>
                                        <p:cTn dur="1000"/>
                                        <p:tgtEl>
                                          <p:spTgt spid="10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2" st="2"/>
                                            </p:txEl>
                                          </p:spTgt>
                                        </p:tgtEl>
                                        <p:attrNameLst>
                                          <p:attrName>style.visibility</p:attrName>
                                        </p:attrNameLst>
                                      </p:cBhvr>
                                      <p:to>
                                        <p:strVal val="visible"/>
                                      </p:to>
                                    </p:set>
                                    <p:animEffect filter="fade" transition="in">
                                      <p:cBhvr>
                                        <p:cTn dur="1000"/>
                                        <p:tgtEl>
                                          <p:spTgt spid="10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3" st="3"/>
                                            </p:txEl>
                                          </p:spTgt>
                                        </p:tgtEl>
                                        <p:attrNameLst>
                                          <p:attrName>style.visibility</p:attrName>
                                        </p:attrNameLst>
                                      </p:cBhvr>
                                      <p:to>
                                        <p:strVal val="visible"/>
                                      </p:to>
                                    </p:set>
                                    <p:animEffect filter="fade" transition="in">
                                      <p:cBhvr>
                                        <p:cTn dur="1000"/>
                                        <p:tgtEl>
                                          <p:spTgt spid="1049">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0" st="0"/>
                                            </p:txEl>
                                          </p:spTgt>
                                        </p:tgtEl>
                                        <p:attrNameLst>
                                          <p:attrName>style.visibility</p:attrName>
                                        </p:attrNameLst>
                                      </p:cBhvr>
                                      <p:to>
                                        <p:strVal val="visible"/>
                                      </p:to>
                                    </p:set>
                                    <p:animEffect filter="fade" transition="in">
                                      <p:cBhvr>
                                        <p:cTn dur="1000"/>
                                        <p:tgtEl>
                                          <p:spTgt spid="1049">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1" st="1"/>
                                            </p:txEl>
                                          </p:spTgt>
                                        </p:tgtEl>
                                        <p:attrNameLst>
                                          <p:attrName>style.visibility</p:attrName>
                                        </p:attrNameLst>
                                      </p:cBhvr>
                                      <p:to>
                                        <p:strVal val="visible"/>
                                      </p:to>
                                    </p:set>
                                    <p:animEffect filter="fade" transition="in">
                                      <p:cBhvr>
                                        <p:cTn dur="1000"/>
                                        <p:tgtEl>
                                          <p:spTgt spid="1049">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2" st="2"/>
                                            </p:txEl>
                                          </p:spTgt>
                                        </p:tgtEl>
                                        <p:attrNameLst>
                                          <p:attrName>style.visibility</p:attrName>
                                        </p:attrNameLst>
                                      </p:cBhvr>
                                      <p:to>
                                        <p:strVal val="visible"/>
                                      </p:to>
                                    </p:set>
                                    <p:animEffect filter="fade" transition="in">
                                      <p:cBhvr>
                                        <p:cTn dur="1000"/>
                                        <p:tgtEl>
                                          <p:spTgt spid="1049">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49">
                                            <p:txEl>
                                              <p:pRg end="3" st="3"/>
                                            </p:txEl>
                                          </p:spTgt>
                                        </p:tgtEl>
                                        <p:attrNameLst>
                                          <p:attrName>style.visibility</p:attrName>
                                        </p:attrNameLst>
                                      </p:cBhvr>
                                      <p:to>
                                        <p:strVal val="visible"/>
                                      </p:to>
                                    </p:set>
                                    <p:animEffect filter="fade" transition="in">
                                      <p:cBhvr>
                                        <p:cTn dur="1000"/>
                                        <p:tgtEl>
                                          <p:spTgt spid="1049">
                                            <p:txEl>
                                              <p:pRg end="3" st="3"/>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9"/>
          <p:cNvSpPr txBox="1"/>
          <p:nvPr/>
        </p:nvSpPr>
        <p:spPr>
          <a:xfrm>
            <a:off x="546300" y="1144650"/>
            <a:ext cx="8286000" cy="34032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Understand what Restriction Mapping is and how it works.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Learn ways to increase screening process to confirm your dig-ligs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Understand the mechanisms of Golden Gate and Gibson Cloning and make comparisons to traditional restriction cloning </a:t>
            </a:r>
            <a:endParaRPr sz="1800">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132" name="Google Shape;132;p29"/>
          <p:cNvSpPr txBox="1"/>
          <p:nvPr/>
        </p:nvSpPr>
        <p:spPr>
          <a:xfrm>
            <a:off x="311700" y="2358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Learning Outcomes: Genetic Circuits III</a:t>
            </a:r>
            <a:endParaRPr sz="3000">
              <a:solidFill>
                <a:srgbClr val="00A1B2"/>
              </a:solidFill>
              <a:latin typeface="Josefin Sans"/>
              <a:ea typeface="Josefin Sans"/>
              <a:cs typeface="Josefin Sans"/>
              <a:sym typeface="Josefin Sans"/>
            </a:endParaRPr>
          </a:p>
        </p:txBody>
      </p:sp>
      <p:sp>
        <p:nvSpPr>
          <p:cNvPr id="133" name="Google Shape;133;p29"/>
          <p:cNvSpPr/>
          <p:nvPr/>
        </p:nvSpPr>
        <p:spPr>
          <a:xfrm>
            <a:off x="546300" y="3366175"/>
            <a:ext cx="453600" cy="247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054" name="Shape 1054"/>
        <p:cNvGrpSpPr/>
        <p:nvPr/>
      </p:nvGrpSpPr>
      <p:grpSpPr>
        <a:xfrm>
          <a:off x="0" y="0"/>
          <a:ext cx="0" cy="0"/>
          <a:chOff x="0" y="0"/>
          <a:chExt cx="0" cy="0"/>
        </a:xfrm>
      </p:grpSpPr>
      <p:pic>
        <p:nvPicPr>
          <p:cNvPr id="1055" name="Google Shape;1055;p74"/>
          <p:cNvPicPr preferRelativeResize="0"/>
          <p:nvPr/>
        </p:nvPicPr>
        <p:blipFill>
          <a:blip r:embed="rId3">
            <a:alphaModFix/>
          </a:blip>
          <a:stretch>
            <a:fillRect/>
          </a:stretch>
        </p:blipFill>
        <p:spPr>
          <a:xfrm>
            <a:off x="1378525" y="1430475"/>
            <a:ext cx="6115050" cy="1924050"/>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0000"/>
        </a:solidFill>
      </p:bgPr>
    </p:bg>
    <p:spTree>
      <p:nvGrpSpPr>
        <p:cNvPr id="1059" name="Shape 1059"/>
        <p:cNvGrpSpPr/>
        <p:nvPr/>
      </p:nvGrpSpPr>
      <p:grpSpPr>
        <a:xfrm>
          <a:off x="0" y="0"/>
          <a:ext cx="0" cy="0"/>
          <a:chOff x="0" y="0"/>
          <a:chExt cx="0" cy="0"/>
        </a:xfrm>
      </p:grpSpPr>
      <p:sp>
        <p:nvSpPr>
          <p:cNvPr id="1060" name="Google Shape;1060;p75"/>
          <p:cNvSpPr txBox="1"/>
          <p:nvPr/>
        </p:nvSpPr>
        <p:spPr>
          <a:xfrm>
            <a:off x="2570025" y="474525"/>
            <a:ext cx="59853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rPr>
              <a:t>Gibson Assembly video by NEB:</a:t>
            </a:r>
            <a:endParaRPr>
              <a:solidFill>
                <a:srgbClr val="FFFFFF"/>
              </a:solidFill>
            </a:endParaRPr>
          </a:p>
        </p:txBody>
      </p:sp>
      <p:pic>
        <p:nvPicPr>
          <p:cNvPr descr="Gibson Assembly™ joins DNA fragments in a single tube, isothermal reaction. Find products to support Gibson Assembly at https://www.neb.com/products/e5510-gibson-assembly-cloning-kit" id="1061" name="Google Shape;1061;p75" title="Introduction to Gibson Assembly">
            <a:hlinkClick r:id="rId3"/>
          </p:cNvPr>
          <p:cNvPicPr preferRelativeResize="0"/>
          <p:nvPr/>
        </p:nvPicPr>
        <p:blipFill>
          <a:blip r:embed="rId4">
            <a:alphaModFix/>
          </a:blip>
          <a:stretch>
            <a:fillRect/>
          </a:stretch>
        </p:blipFill>
        <p:spPr>
          <a:xfrm>
            <a:off x="1648675" y="839050"/>
            <a:ext cx="5739275" cy="430445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1065" name="Shape 1065"/>
        <p:cNvGrpSpPr/>
        <p:nvPr/>
      </p:nvGrpSpPr>
      <p:grpSpPr>
        <a:xfrm>
          <a:off x="0" y="0"/>
          <a:ext cx="0" cy="0"/>
          <a:chOff x="0" y="0"/>
          <a:chExt cx="0" cy="0"/>
        </a:xfrm>
      </p:grpSpPr>
      <p:sp>
        <p:nvSpPr>
          <p:cNvPr id="1066" name="Google Shape;1066;p76"/>
          <p:cNvSpPr txBox="1"/>
          <p:nvPr/>
        </p:nvSpPr>
        <p:spPr>
          <a:xfrm>
            <a:off x="438075"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6000">
                <a:solidFill>
                  <a:srgbClr val="FFFFFF"/>
                </a:solidFill>
                <a:latin typeface="Josefin Sans"/>
                <a:ea typeface="Josefin Sans"/>
                <a:cs typeface="Josefin Sans"/>
                <a:sym typeface="Josefin Sans"/>
              </a:rPr>
              <a:t>Comparing the </a:t>
            </a:r>
            <a:r>
              <a:rPr lang="en" sz="6000">
                <a:solidFill>
                  <a:srgbClr val="FFFFFF"/>
                </a:solidFill>
                <a:latin typeface="Josefin Sans"/>
                <a:ea typeface="Josefin Sans"/>
                <a:cs typeface="Josefin Sans"/>
                <a:sym typeface="Josefin Sans"/>
              </a:rPr>
              <a:t>assembly methods: </a:t>
            </a:r>
            <a:endParaRPr sz="6000">
              <a:solidFill>
                <a:srgbClr val="FFFFFF"/>
              </a:solidFill>
              <a:latin typeface="Josefin Sans"/>
              <a:ea typeface="Josefin Sans"/>
              <a:cs typeface="Josefin Sans"/>
              <a:sym typeface="Josefin Sans"/>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0" name="Shape 1070"/>
        <p:cNvGrpSpPr/>
        <p:nvPr/>
      </p:nvGrpSpPr>
      <p:grpSpPr>
        <a:xfrm>
          <a:off x="0" y="0"/>
          <a:ext cx="0" cy="0"/>
          <a:chOff x="0" y="0"/>
          <a:chExt cx="0" cy="0"/>
        </a:xfrm>
      </p:grpSpPr>
      <p:sp>
        <p:nvSpPr>
          <p:cNvPr id="1071" name="Google Shape;1071;p77"/>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Advantages</a:t>
            </a:r>
            <a:endParaRPr sz="3000">
              <a:solidFill>
                <a:srgbClr val="00A1B2"/>
              </a:solidFill>
              <a:latin typeface="Josefin Sans"/>
              <a:ea typeface="Josefin Sans"/>
              <a:cs typeface="Josefin Sans"/>
              <a:sym typeface="Josefin Sans"/>
            </a:endParaRPr>
          </a:p>
        </p:txBody>
      </p:sp>
      <p:graphicFrame>
        <p:nvGraphicFramePr>
          <p:cNvPr id="1072" name="Google Shape;1072;p77"/>
          <p:cNvGraphicFramePr/>
          <p:nvPr/>
        </p:nvGraphicFramePr>
        <p:xfrm>
          <a:off x="304725" y="1195813"/>
          <a:ext cx="3000000" cy="3000000"/>
        </p:xfrm>
        <a:graphic>
          <a:graphicData uri="http://schemas.openxmlformats.org/drawingml/2006/table">
            <a:tbl>
              <a:tblPr>
                <a:noFill/>
                <a:tableStyleId>{FF02F0B5-CDFD-4C17-BD0F-22B8AB8AF9C6}</a:tableStyleId>
              </a:tblPr>
              <a:tblGrid>
                <a:gridCol w="2397575"/>
                <a:gridCol w="6004600"/>
              </a:tblGrid>
              <a:tr h="412500">
                <a:tc>
                  <a:txBody>
                    <a:bodyPr/>
                    <a:lstStyle/>
                    <a:p>
                      <a:pPr indent="0" lvl="0" marL="0" rtl="0" algn="l">
                        <a:spcBef>
                          <a:spcPts val="0"/>
                        </a:spcBef>
                        <a:spcAft>
                          <a:spcPts val="0"/>
                        </a:spcAft>
                        <a:buNone/>
                      </a:pPr>
                      <a:r>
                        <a:t/>
                      </a:r>
                      <a:endParaRPr>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Advantages</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r>
              <a:tr h="542050">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RE Cloning</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lang="en" sz="1200">
                          <a:latin typeface="Josefin Sans"/>
                          <a:ea typeface="Josefin Sans"/>
                          <a:cs typeface="Josefin Sans"/>
                          <a:sym typeface="Josefin Sans"/>
                        </a:rPr>
                        <a:t>- Specific sequences can be designed and used</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 Allows for cloning into MCS</a:t>
                      </a:r>
                      <a:endParaRPr sz="1200">
                        <a:latin typeface="Josefin Sans"/>
                        <a:ea typeface="Josefin Sans"/>
                        <a:cs typeface="Josefin Sans"/>
                        <a:sym typeface="Josefin Sans"/>
                      </a:endParaRPr>
                    </a:p>
                  </a:txBody>
                  <a:tcPr marT="91425" marB="91425" marR="91425" marL="91425"/>
                </a:tc>
              </a:tr>
              <a:tr h="722125">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Golden Gate Assembly</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lang="en" sz="1200">
                          <a:latin typeface="Josefin Sans"/>
                          <a:ea typeface="Josefin Sans"/>
                          <a:cs typeface="Josefin Sans"/>
                          <a:sym typeface="Josefin Sans"/>
                        </a:rPr>
                        <a:t>- All digestion and ligation can occur in one tube</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 Directional cloning of ~10 inserts at once using only 1 RE</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 The Golden Braid method can expand the amount of inserts</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 Assembly is scarless</a:t>
                      </a:r>
                      <a:endParaRPr sz="1200">
                        <a:latin typeface="Josefin Sans"/>
                        <a:ea typeface="Josefin Sans"/>
                        <a:cs typeface="Josefin Sans"/>
                        <a:sym typeface="Josefin Sans"/>
                      </a:endParaRPr>
                    </a:p>
                  </a:txBody>
                  <a:tcPr marT="91425" marB="91425" marR="91425" marL="91425"/>
                </a:tc>
              </a:tr>
              <a:tr h="722125">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Gibson Assembly</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lang="en" sz="1200">
                          <a:solidFill>
                            <a:schemeClr val="dk1"/>
                          </a:solidFill>
                          <a:latin typeface="Josefin Sans"/>
                          <a:ea typeface="Josefin Sans"/>
                          <a:cs typeface="Josefin Sans"/>
                          <a:sym typeface="Josefin Sans"/>
                        </a:rPr>
                        <a:t>- No need for RE recognition sites</a:t>
                      </a:r>
                      <a:endParaRPr sz="12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200">
                          <a:solidFill>
                            <a:schemeClr val="dk1"/>
                          </a:solidFill>
                          <a:latin typeface="Josefin Sans"/>
                          <a:ea typeface="Josefin Sans"/>
                          <a:cs typeface="Josefin Sans"/>
                          <a:sym typeface="Josefin Sans"/>
                        </a:rPr>
                        <a:t>- Can assemble up to ~15 parts at once </a:t>
                      </a:r>
                      <a:endParaRPr sz="12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200">
                          <a:solidFill>
                            <a:schemeClr val="dk1"/>
                          </a:solidFill>
                          <a:latin typeface="Josefin Sans"/>
                          <a:ea typeface="Josefin Sans"/>
                          <a:cs typeface="Josefin Sans"/>
                          <a:sym typeface="Josefin Sans"/>
                        </a:rPr>
                        <a:t>- No need to ‘domesticate’ parts</a:t>
                      </a:r>
                      <a:endParaRPr sz="1200">
                        <a:solidFill>
                          <a:schemeClr val="dk1"/>
                        </a:solidFill>
                        <a:latin typeface="Josefin Sans"/>
                        <a:ea typeface="Josefin Sans"/>
                        <a:cs typeface="Josefin Sans"/>
                        <a:sym typeface="Josefin Sans"/>
                      </a:endParaRPr>
                    </a:p>
                    <a:p>
                      <a:pPr indent="0" lvl="0" marL="0" rtl="0" algn="l">
                        <a:spcBef>
                          <a:spcPts val="0"/>
                        </a:spcBef>
                        <a:spcAft>
                          <a:spcPts val="0"/>
                        </a:spcAft>
                        <a:buNone/>
                      </a:pPr>
                      <a:r>
                        <a:rPr lang="en" sz="1200">
                          <a:solidFill>
                            <a:schemeClr val="dk1"/>
                          </a:solidFill>
                          <a:latin typeface="Josefin Sans"/>
                          <a:ea typeface="Josefin Sans"/>
                          <a:cs typeface="Josefin Sans"/>
                          <a:sym typeface="Josefin Sans"/>
                        </a:rPr>
                        <a:t>- 20-40nt overhangs give high specificity</a:t>
                      </a:r>
                      <a:endParaRPr sz="1200">
                        <a:solidFill>
                          <a:schemeClr val="dk1"/>
                        </a:solidFill>
                        <a:latin typeface="Josefin Sans"/>
                        <a:ea typeface="Josefin Sans"/>
                        <a:cs typeface="Josefin Sans"/>
                        <a:sym typeface="Josefin Sans"/>
                      </a:endParaRPr>
                    </a:p>
                    <a:p>
                      <a:pPr indent="0" lvl="0" marL="0" rtl="0" algn="l">
                        <a:spcBef>
                          <a:spcPts val="0"/>
                        </a:spcBef>
                        <a:spcAft>
                          <a:spcPts val="0"/>
                        </a:spcAft>
                        <a:buClr>
                          <a:schemeClr val="dk1"/>
                        </a:buClr>
                        <a:buSzPts val="1100"/>
                        <a:buFont typeface="Arial"/>
                        <a:buNone/>
                      </a:pPr>
                      <a:r>
                        <a:rPr lang="en" sz="1200">
                          <a:solidFill>
                            <a:schemeClr val="dk1"/>
                          </a:solidFill>
                          <a:latin typeface="Josefin Sans"/>
                          <a:ea typeface="Josefin Sans"/>
                          <a:cs typeface="Josefin Sans"/>
                          <a:sym typeface="Josefin Sans"/>
                        </a:rPr>
                        <a:t>- Assembly is scarless</a:t>
                      </a:r>
                      <a:endParaRPr sz="1200">
                        <a:solidFill>
                          <a:schemeClr val="dk1"/>
                        </a:solidFill>
                        <a:latin typeface="Josefin Sans"/>
                        <a:ea typeface="Josefin Sans"/>
                        <a:cs typeface="Josefin Sans"/>
                        <a:sym typeface="Josefin Sans"/>
                      </a:endParaRPr>
                    </a:p>
                  </a:txBody>
                  <a:tcPr marT="91425" marB="91425" marR="91425" marL="91425"/>
                </a:tc>
              </a:tr>
            </a:tbl>
          </a:graphicData>
        </a:graphic>
      </p:graphicFrame>
      <p:sp>
        <p:nvSpPr>
          <p:cNvPr id="1073" name="Google Shape;1073;p77"/>
          <p:cNvSpPr/>
          <p:nvPr/>
        </p:nvSpPr>
        <p:spPr>
          <a:xfrm>
            <a:off x="7578600" y="3826025"/>
            <a:ext cx="6005400" cy="2557800"/>
          </a:xfrm>
          <a:prstGeom prst="rect">
            <a:avLst/>
          </a:prstGeom>
          <a:solidFill>
            <a:srgbClr val="43434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1073"/>
                                        </p:tgtEl>
                                      </p:cBhvr>
                                    </p:animEffect>
                                    <p:set>
                                      <p:cBhvr>
                                        <p:cTn dur="1" fill="hold">
                                          <p:stCondLst>
                                            <p:cond delay="1000"/>
                                          </p:stCondLst>
                                        </p:cTn>
                                        <p:tgtEl>
                                          <p:spTgt spid="1073"/>
                                        </p:tgtEl>
                                        <p:attrNameLst>
                                          <p:attrName>style.visibility</p:attrName>
                                        </p:attrNameLst>
                                      </p:cBhvr>
                                      <p:to>
                                        <p:strVal val="hidden"/>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73"/>
                                        </p:tgtEl>
                                        <p:attrNameLst>
                                          <p:attrName>style.visibility</p:attrName>
                                        </p:attrNameLst>
                                      </p:cBhvr>
                                      <p:to>
                                        <p:strVal val="visible"/>
                                      </p:to>
                                    </p:set>
                                    <p:animEffect filter="fade" transition="in">
                                      <p:cBhvr>
                                        <p:cTn dur="1000"/>
                                        <p:tgtEl>
                                          <p:spTgt spid="107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7" name="Shape 1077"/>
        <p:cNvGrpSpPr/>
        <p:nvPr/>
      </p:nvGrpSpPr>
      <p:grpSpPr>
        <a:xfrm>
          <a:off x="0" y="0"/>
          <a:ext cx="0" cy="0"/>
          <a:chOff x="0" y="0"/>
          <a:chExt cx="0" cy="0"/>
        </a:xfrm>
      </p:grpSpPr>
      <p:sp>
        <p:nvSpPr>
          <p:cNvPr id="1078" name="Google Shape;1078;p78"/>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Disadvantages</a:t>
            </a:r>
            <a:endParaRPr sz="3000">
              <a:solidFill>
                <a:srgbClr val="00A1B2"/>
              </a:solidFill>
              <a:latin typeface="Josefin Sans"/>
              <a:ea typeface="Josefin Sans"/>
              <a:cs typeface="Josefin Sans"/>
              <a:sym typeface="Josefin Sans"/>
            </a:endParaRPr>
          </a:p>
        </p:txBody>
      </p:sp>
      <p:graphicFrame>
        <p:nvGraphicFramePr>
          <p:cNvPr id="1079" name="Google Shape;1079;p78"/>
          <p:cNvGraphicFramePr/>
          <p:nvPr/>
        </p:nvGraphicFramePr>
        <p:xfrm>
          <a:off x="304725" y="1272013"/>
          <a:ext cx="3000000" cy="3000000"/>
        </p:xfrm>
        <a:graphic>
          <a:graphicData uri="http://schemas.openxmlformats.org/drawingml/2006/table">
            <a:tbl>
              <a:tblPr>
                <a:noFill/>
                <a:tableStyleId>{FF02F0B5-CDFD-4C17-BD0F-22B8AB8AF9C6}</a:tableStyleId>
              </a:tblPr>
              <a:tblGrid>
                <a:gridCol w="2397575"/>
                <a:gridCol w="6004600"/>
              </a:tblGrid>
              <a:tr h="420050">
                <a:tc>
                  <a:txBody>
                    <a:bodyPr/>
                    <a:lstStyle/>
                    <a:p>
                      <a:pPr indent="0" lvl="0" marL="0" rtl="0" algn="l">
                        <a:spcBef>
                          <a:spcPts val="0"/>
                        </a:spcBef>
                        <a:spcAft>
                          <a:spcPts val="0"/>
                        </a:spcAft>
                        <a:buNone/>
                      </a:pPr>
                      <a:r>
                        <a:t/>
                      </a:r>
                      <a:endParaRPr>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Disadvantages</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r>
              <a:tr h="706000">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RE Cloning</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lang="en">
                          <a:latin typeface="Josefin Sans"/>
                          <a:ea typeface="Josefin Sans"/>
                          <a:cs typeface="Josefin Sans"/>
                          <a:sym typeface="Josefin Sans"/>
                        </a:rPr>
                        <a:t>- Directionality can only be controlled using two REs</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 May not have REs to clone in a part due to need for compatibility between insert and vector</a:t>
                      </a:r>
                      <a:endParaRPr>
                        <a:latin typeface="Josefin Sans"/>
                        <a:ea typeface="Josefin Sans"/>
                        <a:cs typeface="Josefin Sans"/>
                        <a:sym typeface="Josefin Sans"/>
                      </a:endParaRPr>
                    </a:p>
                  </a:txBody>
                  <a:tcPr marT="91425" marB="91425" marR="91425" marL="91425"/>
                </a:tc>
              </a:tr>
              <a:tr h="529950">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Golden Gate Assembly</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lang="en">
                          <a:latin typeface="Josefin Sans"/>
                          <a:ea typeface="Josefin Sans"/>
                          <a:cs typeface="Josefin Sans"/>
                          <a:sym typeface="Josefin Sans"/>
                        </a:rPr>
                        <a:t>- Inserts or vectors may need to be domesticated</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 Have to design the overhangs carefully (if not using Type IIS standard)</a:t>
                      </a:r>
                      <a:endParaRPr>
                        <a:latin typeface="Josefin Sans"/>
                        <a:ea typeface="Josefin Sans"/>
                        <a:cs typeface="Josefin Sans"/>
                        <a:sym typeface="Josefin Sans"/>
                      </a:endParaRPr>
                    </a:p>
                  </a:txBody>
                  <a:tcPr marT="91425" marB="91425" marR="91425" marL="91425"/>
                </a:tc>
              </a:tr>
              <a:tr h="420050">
                <a:tc>
                  <a:txBody>
                    <a:bodyPr/>
                    <a:lstStyle/>
                    <a:p>
                      <a:pPr indent="0" lvl="0" marL="0" rtl="0" algn="l">
                        <a:spcBef>
                          <a:spcPts val="0"/>
                        </a:spcBef>
                        <a:spcAft>
                          <a:spcPts val="0"/>
                        </a:spcAft>
                        <a:buNone/>
                      </a:pPr>
                      <a:r>
                        <a:rPr b="1" lang="en">
                          <a:solidFill>
                            <a:srgbClr val="FFFFFF"/>
                          </a:solidFill>
                          <a:latin typeface="Josefin Sans"/>
                          <a:ea typeface="Josefin Sans"/>
                          <a:cs typeface="Josefin Sans"/>
                          <a:sym typeface="Josefin Sans"/>
                        </a:rPr>
                        <a:t>Gibson Assembly</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lang="en">
                          <a:solidFill>
                            <a:schemeClr val="dk1"/>
                          </a:solidFill>
                          <a:latin typeface="Josefin Sans"/>
                          <a:ea typeface="Josefin Sans"/>
                          <a:cs typeface="Josefin Sans"/>
                          <a:sym typeface="Josefin Sans"/>
                        </a:rPr>
                        <a:t>- Somewhat expensive</a:t>
                      </a:r>
                      <a:endParaRPr>
                        <a:solidFill>
                          <a:schemeClr val="dk1"/>
                        </a:solidFill>
                        <a:latin typeface="Josefin Sans"/>
                        <a:ea typeface="Josefin Sans"/>
                        <a:cs typeface="Josefin Sans"/>
                        <a:sym typeface="Josefin Sans"/>
                      </a:endParaRPr>
                    </a:p>
                  </a:txBody>
                  <a:tcPr marT="91425" marB="91425" marR="91425" marL="91425"/>
                </a:tc>
              </a:tr>
            </a:tbl>
          </a:graphicData>
        </a:graphic>
      </p:graphicFrame>
      <p:sp>
        <p:nvSpPr>
          <p:cNvPr id="1080" name="Google Shape;1080;p78"/>
          <p:cNvSpPr/>
          <p:nvPr/>
        </p:nvSpPr>
        <p:spPr>
          <a:xfrm>
            <a:off x="4853200" y="4091750"/>
            <a:ext cx="6005400" cy="2043000"/>
          </a:xfrm>
          <a:prstGeom prst="rect">
            <a:avLst/>
          </a:prstGeom>
          <a:solidFill>
            <a:srgbClr val="43434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1080"/>
                                        </p:tgtEl>
                                      </p:cBhvr>
                                    </p:animEffect>
                                    <p:set>
                                      <p:cBhvr>
                                        <p:cTn dur="1" fill="hold">
                                          <p:stCondLst>
                                            <p:cond delay="1000"/>
                                          </p:stCondLst>
                                        </p:cTn>
                                        <p:tgtEl>
                                          <p:spTgt spid="1080"/>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4" name="Shape 1084"/>
        <p:cNvGrpSpPr/>
        <p:nvPr/>
      </p:nvGrpSpPr>
      <p:grpSpPr>
        <a:xfrm>
          <a:off x="0" y="0"/>
          <a:ext cx="0" cy="0"/>
          <a:chOff x="0" y="0"/>
          <a:chExt cx="0" cy="0"/>
        </a:xfrm>
      </p:grpSpPr>
      <p:sp>
        <p:nvSpPr>
          <p:cNvPr id="1085" name="Google Shape;1085;p79"/>
          <p:cNvSpPr txBox="1"/>
          <p:nvPr>
            <p:ph type="title"/>
          </p:nvPr>
        </p:nvSpPr>
        <p:spPr>
          <a:xfrm>
            <a:off x="3665000" y="690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Recap!</a:t>
            </a:r>
            <a:endParaRPr>
              <a:solidFill>
                <a:srgbClr val="00A1B2"/>
              </a:solidFill>
              <a:latin typeface="Josefin Sans"/>
              <a:ea typeface="Josefin Sans"/>
              <a:cs typeface="Josefin Sans"/>
              <a:sym typeface="Josefin Sans"/>
            </a:endParaRPr>
          </a:p>
        </p:txBody>
      </p:sp>
      <p:pic>
        <p:nvPicPr>
          <p:cNvPr id="1086" name="Google Shape;1086;p79"/>
          <p:cNvPicPr preferRelativeResize="0"/>
          <p:nvPr/>
        </p:nvPicPr>
        <p:blipFill>
          <a:blip r:embed="rId3">
            <a:alphaModFix/>
          </a:blip>
          <a:stretch>
            <a:fillRect/>
          </a:stretch>
        </p:blipFill>
        <p:spPr>
          <a:xfrm>
            <a:off x="1224024" y="3362334"/>
            <a:ext cx="2506086" cy="1454866"/>
          </a:xfrm>
          <a:prstGeom prst="rect">
            <a:avLst/>
          </a:prstGeom>
          <a:noFill/>
          <a:ln>
            <a:noFill/>
          </a:ln>
        </p:spPr>
      </p:pic>
      <p:pic>
        <p:nvPicPr>
          <p:cNvPr id="1087" name="Google Shape;1087;p79"/>
          <p:cNvPicPr preferRelativeResize="0"/>
          <p:nvPr/>
        </p:nvPicPr>
        <p:blipFill>
          <a:blip r:embed="rId4">
            <a:alphaModFix/>
          </a:blip>
          <a:stretch>
            <a:fillRect/>
          </a:stretch>
        </p:blipFill>
        <p:spPr>
          <a:xfrm>
            <a:off x="4881200" y="865325"/>
            <a:ext cx="2735099" cy="1443102"/>
          </a:xfrm>
          <a:prstGeom prst="rect">
            <a:avLst/>
          </a:prstGeom>
          <a:noFill/>
          <a:ln>
            <a:noFill/>
          </a:ln>
        </p:spPr>
      </p:pic>
      <p:pic>
        <p:nvPicPr>
          <p:cNvPr id="1088" name="Google Shape;1088;p79"/>
          <p:cNvPicPr preferRelativeResize="0"/>
          <p:nvPr/>
        </p:nvPicPr>
        <p:blipFill>
          <a:blip r:embed="rId5">
            <a:alphaModFix/>
          </a:blip>
          <a:stretch>
            <a:fillRect/>
          </a:stretch>
        </p:blipFill>
        <p:spPr>
          <a:xfrm>
            <a:off x="4938506" y="3362318"/>
            <a:ext cx="2620484" cy="1378442"/>
          </a:xfrm>
          <a:prstGeom prst="rect">
            <a:avLst/>
          </a:prstGeom>
          <a:noFill/>
          <a:ln>
            <a:noFill/>
          </a:ln>
        </p:spPr>
      </p:pic>
      <p:pic>
        <p:nvPicPr>
          <p:cNvPr id="1089" name="Google Shape;1089;p79"/>
          <p:cNvPicPr preferRelativeResize="0"/>
          <p:nvPr/>
        </p:nvPicPr>
        <p:blipFill>
          <a:blip r:embed="rId6">
            <a:alphaModFix/>
          </a:blip>
          <a:stretch>
            <a:fillRect/>
          </a:stretch>
        </p:blipFill>
        <p:spPr>
          <a:xfrm>
            <a:off x="1218248" y="865329"/>
            <a:ext cx="2517617" cy="1443102"/>
          </a:xfrm>
          <a:prstGeom prst="rect">
            <a:avLst/>
          </a:prstGeom>
          <a:noFill/>
          <a:ln>
            <a:noFill/>
          </a:ln>
        </p:spPr>
      </p:pic>
      <p:cxnSp>
        <p:nvCxnSpPr>
          <p:cNvPr id="1090" name="Google Shape;1090;p79"/>
          <p:cNvCxnSpPr>
            <a:stCxn id="1089" idx="3"/>
            <a:endCxn id="1087" idx="1"/>
          </p:cNvCxnSpPr>
          <p:nvPr/>
        </p:nvCxnSpPr>
        <p:spPr>
          <a:xfrm>
            <a:off x="3735865" y="1586879"/>
            <a:ext cx="1145400" cy="0"/>
          </a:xfrm>
          <a:prstGeom prst="straightConnector1">
            <a:avLst/>
          </a:prstGeom>
          <a:noFill/>
          <a:ln cap="flat" cmpd="sng" w="28575">
            <a:solidFill>
              <a:srgbClr val="00A1B2"/>
            </a:solidFill>
            <a:prstDash val="solid"/>
            <a:round/>
            <a:headEnd len="med" w="med" type="none"/>
            <a:tailEnd len="med" w="med" type="triangle"/>
          </a:ln>
        </p:spPr>
      </p:cxnSp>
      <p:cxnSp>
        <p:nvCxnSpPr>
          <p:cNvPr id="1091" name="Google Shape;1091;p79"/>
          <p:cNvCxnSpPr/>
          <p:nvPr/>
        </p:nvCxnSpPr>
        <p:spPr>
          <a:xfrm flipH="1">
            <a:off x="3741267" y="2245134"/>
            <a:ext cx="1157100" cy="1101300"/>
          </a:xfrm>
          <a:prstGeom prst="straightConnector1">
            <a:avLst/>
          </a:prstGeom>
          <a:noFill/>
          <a:ln cap="flat" cmpd="sng" w="28575">
            <a:solidFill>
              <a:srgbClr val="00A1B2"/>
            </a:solidFill>
            <a:prstDash val="solid"/>
            <a:round/>
            <a:headEnd len="med" w="med" type="none"/>
            <a:tailEnd len="med" w="med" type="triangle"/>
          </a:ln>
        </p:spPr>
      </p:cxnSp>
      <p:cxnSp>
        <p:nvCxnSpPr>
          <p:cNvPr id="1092" name="Google Shape;1092;p79"/>
          <p:cNvCxnSpPr/>
          <p:nvPr/>
        </p:nvCxnSpPr>
        <p:spPr>
          <a:xfrm>
            <a:off x="3761590" y="4089767"/>
            <a:ext cx="1145400" cy="0"/>
          </a:xfrm>
          <a:prstGeom prst="straightConnector1">
            <a:avLst/>
          </a:prstGeom>
          <a:noFill/>
          <a:ln cap="flat" cmpd="sng" w="28575">
            <a:solidFill>
              <a:srgbClr val="00A1B2"/>
            </a:solidFill>
            <a:prstDash val="solid"/>
            <a:round/>
            <a:headEnd len="med" w="med" type="none"/>
            <a:tailEnd len="med" w="med" type="triangle"/>
          </a:ln>
        </p:spPr>
      </p:cxn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1096" name="Shape 1096"/>
        <p:cNvGrpSpPr/>
        <p:nvPr/>
      </p:nvGrpSpPr>
      <p:grpSpPr>
        <a:xfrm>
          <a:off x="0" y="0"/>
          <a:ext cx="0" cy="0"/>
          <a:chOff x="0" y="0"/>
          <a:chExt cx="0" cy="0"/>
        </a:xfrm>
      </p:grpSpPr>
      <p:sp>
        <p:nvSpPr>
          <p:cNvPr id="1097" name="Google Shape;1097;p80"/>
          <p:cNvSpPr txBox="1"/>
          <p:nvPr/>
        </p:nvSpPr>
        <p:spPr>
          <a:xfrm>
            <a:off x="531600"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9600">
                <a:solidFill>
                  <a:srgbClr val="FFFFFF"/>
                </a:solidFill>
                <a:latin typeface="Josefin Sans"/>
                <a:ea typeface="Josefin Sans"/>
                <a:cs typeface="Josefin Sans"/>
                <a:sym typeface="Josefin Sans"/>
              </a:rPr>
              <a:t>Questions?</a:t>
            </a:r>
            <a:endParaRPr sz="9600">
              <a:solidFill>
                <a:srgbClr val="FFFFFF"/>
              </a:solidFill>
              <a:latin typeface="Josefin Sans"/>
              <a:ea typeface="Josefin Sans"/>
              <a:cs typeface="Josefin Sans"/>
              <a:sym typeface="Josefin Sans"/>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1" name="Shape 1101"/>
        <p:cNvGrpSpPr/>
        <p:nvPr/>
      </p:nvGrpSpPr>
      <p:grpSpPr>
        <a:xfrm>
          <a:off x="0" y="0"/>
          <a:ext cx="0" cy="0"/>
          <a:chOff x="0" y="0"/>
          <a:chExt cx="0" cy="0"/>
        </a:xfrm>
      </p:grpSpPr>
      <p:sp>
        <p:nvSpPr>
          <p:cNvPr id="1102" name="Google Shape;1102;p81"/>
          <p:cNvSpPr/>
          <p:nvPr/>
        </p:nvSpPr>
        <p:spPr>
          <a:xfrm>
            <a:off x="0" y="-53125"/>
            <a:ext cx="4119900" cy="5143500"/>
          </a:xfrm>
          <a:prstGeom prst="rect">
            <a:avLst/>
          </a:prstGeom>
          <a:solidFill>
            <a:srgbClr val="0000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3" name="Google Shape;1103;p81"/>
          <p:cNvSpPr txBox="1"/>
          <p:nvPr/>
        </p:nvSpPr>
        <p:spPr>
          <a:xfrm>
            <a:off x="485313" y="1069575"/>
            <a:ext cx="3694800" cy="3403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1"/>
                </a:solidFill>
                <a:latin typeface="Josefin Sans"/>
                <a:ea typeface="Josefin Sans"/>
                <a:cs typeface="Josefin Sans"/>
                <a:sym typeface="Josefin Sans"/>
              </a:rPr>
              <a:t>**Final guidelines will be posted by Friday</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rPr lang="en" sz="1800">
                <a:solidFill>
                  <a:schemeClr val="dk1"/>
                </a:solidFill>
                <a:latin typeface="Josefin Sans"/>
                <a:ea typeface="Josefin Sans"/>
                <a:cs typeface="Josefin Sans"/>
                <a:sym typeface="Josefin Sans"/>
              </a:rPr>
              <a:t>Due: March 11th (W)</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t/>
            </a:r>
            <a:endParaRPr sz="1800" u="sng">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rPr lang="en" sz="1800" u="sng">
                <a:solidFill>
                  <a:schemeClr val="dk1"/>
                </a:solidFill>
                <a:latin typeface="Josefin Sans"/>
                <a:ea typeface="Josefin Sans"/>
                <a:cs typeface="Josefin Sans"/>
                <a:sym typeface="Josefin Sans"/>
              </a:rPr>
              <a:t>Wiki Presentation Groups:</a:t>
            </a:r>
            <a:endParaRPr sz="1800" u="sng">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Dry and Wet Lab pairs: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Jadon, Cedric, Allison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Arshia, Alexa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Randy, Simran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Anika, Mac</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t/>
            </a:r>
            <a:endParaRPr sz="1800" u="sng">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1104" name="Google Shape;1104;p81"/>
          <p:cNvSpPr txBox="1"/>
          <p:nvPr/>
        </p:nvSpPr>
        <p:spPr>
          <a:xfrm>
            <a:off x="-1677875" y="2498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Wiki Presentations</a:t>
            </a:r>
            <a:endParaRPr sz="3000">
              <a:solidFill>
                <a:srgbClr val="00A1B2"/>
              </a:solidFill>
              <a:latin typeface="Josefin Sans"/>
              <a:ea typeface="Josefin Sans"/>
              <a:cs typeface="Josefin Sans"/>
              <a:sym typeface="Josefin Sans"/>
            </a:endParaRPr>
          </a:p>
        </p:txBody>
      </p:sp>
      <p:pic>
        <p:nvPicPr>
          <p:cNvPr id="1105" name="Google Shape;1105;p81"/>
          <p:cNvPicPr preferRelativeResize="0"/>
          <p:nvPr/>
        </p:nvPicPr>
        <p:blipFill>
          <a:blip r:embed="rId3">
            <a:alphaModFix/>
          </a:blip>
          <a:stretch>
            <a:fillRect/>
          </a:stretch>
        </p:blipFill>
        <p:spPr>
          <a:xfrm>
            <a:off x="4840751" y="381288"/>
            <a:ext cx="3966498" cy="4380924"/>
          </a:xfrm>
          <a:prstGeom prst="rect">
            <a:avLst/>
          </a:prstGeom>
          <a:noFill/>
          <a:ln>
            <a:noFill/>
          </a:ln>
        </p:spPr>
      </p:pic>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9" name="Shape 1109"/>
        <p:cNvGrpSpPr/>
        <p:nvPr/>
      </p:nvGrpSpPr>
      <p:grpSpPr>
        <a:xfrm>
          <a:off x="0" y="0"/>
          <a:ext cx="0" cy="0"/>
          <a:chOff x="0" y="0"/>
          <a:chExt cx="0" cy="0"/>
        </a:xfrm>
      </p:grpSpPr>
      <p:sp>
        <p:nvSpPr>
          <p:cNvPr id="1110" name="Google Shape;1110;p82"/>
          <p:cNvSpPr txBox="1"/>
          <p:nvPr/>
        </p:nvSpPr>
        <p:spPr>
          <a:xfrm>
            <a:off x="546300" y="1144650"/>
            <a:ext cx="8286000" cy="3403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1"/>
                </a:solidFill>
                <a:latin typeface="Josefin Sans"/>
                <a:ea typeface="Josefin Sans"/>
                <a:cs typeface="Josefin Sans"/>
                <a:sym typeface="Josefin Sans"/>
              </a:rPr>
              <a:t>Things will go wrong in the summer so…</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Test your </a:t>
            </a:r>
            <a:r>
              <a:rPr lang="en" sz="1800">
                <a:solidFill>
                  <a:schemeClr val="dk1"/>
                </a:solidFill>
                <a:latin typeface="Josefin Sans"/>
                <a:ea typeface="Josefin Sans"/>
                <a:cs typeface="Josefin Sans"/>
                <a:sym typeface="Josefin Sans"/>
              </a:rPr>
              <a:t>troubleshooting</a:t>
            </a:r>
            <a:r>
              <a:rPr lang="en" sz="1800">
                <a:solidFill>
                  <a:schemeClr val="dk1"/>
                </a:solidFill>
                <a:latin typeface="Josefin Sans"/>
                <a:ea typeface="Josefin Sans"/>
                <a:cs typeface="Josefin Sans"/>
                <a:sym typeface="Josefin Sans"/>
              </a:rPr>
              <a:t> skills in wet lab skills and construct development </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Clr>
                <a:schemeClr val="dk1"/>
              </a:buClr>
              <a:buSzPts val="1100"/>
              <a:buFont typeface="Arial"/>
              <a:buNone/>
            </a:pPr>
            <a:r>
              <a:rPr lang="en" sz="1800">
                <a:solidFill>
                  <a:schemeClr val="dk1"/>
                </a:solidFill>
                <a:latin typeface="Josefin Sans"/>
                <a:ea typeface="Josefin Sans"/>
                <a:cs typeface="Josefin Sans"/>
                <a:sym typeface="Josefin Sans"/>
              </a:rPr>
              <a:t>**Final guidelines will be posted by Friday</a:t>
            </a:r>
            <a:endParaRPr sz="1800">
              <a:solidFill>
                <a:schemeClr val="dk1"/>
              </a:solidFill>
              <a:latin typeface="Josefin Sans"/>
              <a:ea typeface="Josefin Sans"/>
              <a:cs typeface="Josefin Sans"/>
              <a:sym typeface="Josefin Sans"/>
            </a:endParaRPr>
          </a:p>
          <a:p>
            <a:pPr indent="0" lvl="0" marL="0" rtl="0" algn="l">
              <a:lnSpc>
                <a:spcPct val="115000"/>
              </a:lnSpc>
              <a:spcBef>
                <a:spcPts val="1000"/>
              </a:spcBef>
              <a:spcAft>
                <a:spcPts val="0"/>
              </a:spcAft>
              <a:buClr>
                <a:schemeClr val="dk1"/>
              </a:buClr>
              <a:buSzPts val="1100"/>
              <a:buFont typeface="Arial"/>
              <a:buNone/>
            </a:pPr>
            <a:r>
              <a:rPr lang="en" sz="1800">
                <a:solidFill>
                  <a:schemeClr val="dk1"/>
                </a:solidFill>
                <a:latin typeface="Josefin Sans"/>
                <a:ea typeface="Josefin Sans"/>
                <a:cs typeface="Josefin Sans"/>
                <a:sym typeface="Josefin Sans"/>
              </a:rPr>
              <a:t>Due: March 2nd (M)</a:t>
            </a:r>
            <a:endParaRPr sz="1800">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0"/>
              </a:spcAft>
              <a:buNone/>
            </a:pPr>
            <a:r>
              <a:t/>
            </a:r>
            <a:endParaRPr sz="1800">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1111" name="Google Shape;1111;p82"/>
          <p:cNvSpPr txBox="1"/>
          <p:nvPr/>
        </p:nvSpPr>
        <p:spPr>
          <a:xfrm>
            <a:off x="311700" y="2358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Problem Solving Assignment</a:t>
            </a:r>
            <a:endParaRPr sz="3000">
              <a:solidFill>
                <a:srgbClr val="00A1B2"/>
              </a:solidFill>
              <a:latin typeface="Josefin Sans"/>
              <a:ea typeface="Josefin Sans"/>
              <a:cs typeface="Josefin Sans"/>
              <a:sym typeface="Josefin Sans"/>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5" name="Shape 1115"/>
        <p:cNvGrpSpPr/>
        <p:nvPr/>
      </p:nvGrpSpPr>
      <p:grpSpPr>
        <a:xfrm>
          <a:off x="0" y="0"/>
          <a:ext cx="0" cy="0"/>
          <a:chOff x="0" y="0"/>
          <a:chExt cx="0" cy="0"/>
        </a:xfrm>
      </p:grpSpPr>
      <p:sp>
        <p:nvSpPr>
          <p:cNvPr id="1116" name="Google Shape;1116;p83"/>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Josefin Sans"/>
                <a:ea typeface="Josefin Sans"/>
                <a:cs typeface="Josefin Sans"/>
                <a:sym typeface="Josefin Sans"/>
              </a:rPr>
              <a:t>Feb 12 (W): Project pitching (Postponed?) </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a:solidFill>
                  <a:schemeClr val="dk1"/>
                </a:solidFill>
                <a:latin typeface="Josefin Sans"/>
                <a:ea typeface="Josefin Sans"/>
                <a:cs typeface="Josefin Sans"/>
                <a:sym typeface="Josefin Sans"/>
              </a:rPr>
              <a:t>Feb 24, 26, 27</a:t>
            </a:r>
            <a:r>
              <a:rPr lang="en">
                <a:solidFill>
                  <a:schemeClr val="dk1"/>
                </a:solidFill>
                <a:latin typeface="Josefin Sans"/>
                <a:ea typeface="Josefin Sans"/>
                <a:cs typeface="Josefin Sans"/>
                <a:sym typeface="Josefin Sans"/>
              </a:rPr>
              <a:t> (M,W,Th): IN THE LAB (bring lab coats)</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u="sng">
                <a:solidFill>
                  <a:schemeClr val="dk1"/>
                </a:solidFill>
                <a:latin typeface="Josefin Sans"/>
                <a:ea typeface="Josefin Sans"/>
                <a:cs typeface="Josefin Sans"/>
                <a:sym typeface="Josefin Sans"/>
              </a:rPr>
              <a:t>Reminders:</a:t>
            </a:r>
            <a:endParaRPr u="sng">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Problem Solving Assignment: due March 2 (M)</a:t>
            </a:r>
            <a:r>
              <a:rPr lang="en">
                <a:solidFill>
                  <a:schemeClr val="dk1"/>
                </a:solidFill>
                <a:latin typeface="Josefin Sans"/>
                <a:ea typeface="Josefin Sans"/>
                <a:cs typeface="Josefin Sans"/>
                <a:sym typeface="Josefin Sans"/>
              </a:rPr>
              <a:t> </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Wiki Presentation: due March 11 (W)</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HP Presentation: due April 8 (W) 		*Will assign Wednesday</a:t>
            </a:r>
            <a:endParaRPr>
              <a:solidFill>
                <a:schemeClr val="dk1"/>
              </a:solidFill>
              <a:latin typeface="Josefin Sans"/>
              <a:ea typeface="Josefin Sans"/>
              <a:cs typeface="Josefin Sans"/>
              <a:sym typeface="Josefin Sans"/>
            </a:endParaRPr>
          </a:p>
        </p:txBody>
      </p:sp>
      <p:sp>
        <p:nvSpPr>
          <p:cNvPr id="1117" name="Google Shape;1117;p83"/>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Next Time:</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434343"/>
        </a:solidFill>
      </p:bgPr>
    </p:bg>
    <p:spTree>
      <p:nvGrpSpPr>
        <p:cNvPr id="137" name="Shape 137"/>
        <p:cNvGrpSpPr/>
        <p:nvPr/>
      </p:nvGrpSpPr>
      <p:grpSpPr>
        <a:xfrm>
          <a:off x="0" y="0"/>
          <a:ext cx="0" cy="0"/>
          <a:chOff x="0" y="0"/>
          <a:chExt cx="0" cy="0"/>
        </a:xfrm>
      </p:grpSpPr>
      <p:sp>
        <p:nvSpPr>
          <p:cNvPr id="138" name="Google Shape;138;p30"/>
          <p:cNvSpPr txBox="1"/>
          <p:nvPr/>
        </p:nvSpPr>
        <p:spPr>
          <a:xfrm>
            <a:off x="531600"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0">
                <a:solidFill>
                  <a:srgbClr val="FFFFFF"/>
                </a:solidFill>
                <a:latin typeface="Josefin Sans"/>
                <a:ea typeface="Josefin Sans"/>
                <a:cs typeface="Josefin Sans"/>
                <a:sym typeface="Josefin Sans"/>
              </a:rPr>
              <a:t>Ways to screen your colonies!</a:t>
            </a:r>
            <a:endParaRPr sz="8000">
              <a:solidFill>
                <a:srgbClr val="FFFFFF"/>
              </a:solidFill>
              <a:latin typeface="Josefin Sans"/>
              <a:ea typeface="Josefin Sans"/>
              <a:cs typeface="Josefin Sans"/>
              <a:sym typeface="Josefin Sans"/>
            </a:endParaRPr>
          </a:p>
        </p:txBody>
      </p:sp>
      <p:sp>
        <p:nvSpPr>
          <p:cNvPr id="139" name="Google Shape;139;p30"/>
          <p:cNvSpPr txBox="1"/>
          <p:nvPr/>
        </p:nvSpPr>
        <p:spPr>
          <a:xfrm>
            <a:off x="3221175" y="3962400"/>
            <a:ext cx="59853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Josefin Sans"/>
                <a:ea typeface="Josefin Sans"/>
                <a:cs typeface="Josefin Sans"/>
                <a:sym typeface="Josefin Sans"/>
              </a:rPr>
              <a:t>Why would you want to do that? </a:t>
            </a:r>
            <a:endParaRPr>
              <a:solidFill>
                <a:srgbClr val="FFFFFF"/>
              </a:solidFill>
              <a:latin typeface="Josefin Sans"/>
              <a:ea typeface="Josefin Sans"/>
              <a:cs typeface="Josefin Sans"/>
              <a:sym typeface="Josefi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143" name="Shape 143"/>
        <p:cNvGrpSpPr/>
        <p:nvPr/>
      </p:nvGrpSpPr>
      <p:grpSpPr>
        <a:xfrm>
          <a:off x="0" y="0"/>
          <a:ext cx="0" cy="0"/>
          <a:chOff x="0" y="0"/>
          <a:chExt cx="0" cy="0"/>
        </a:xfrm>
      </p:grpSpPr>
      <p:sp>
        <p:nvSpPr>
          <p:cNvPr id="144" name="Google Shape;144;p31"/>
          <p:cNvSpPr txBox="1"/>
          <p:nvPr/>
        </p:nvSpPr>
        <p:spPr>
          <a:xfrm>
            <a:off x="531600" y="1516800"/>
            <a:ext cx="8080800" cy="1652700"/>
          </a:xfrm>
          <a:prstGeom prst="rect">
            <a:avLst/>
          </a:prstGeom>
          <a:noFill/>
          <a:ln>
            <a:noFill/>
          </a:ln>
        </p:spPr>
        <p:txBody>
          <a:bodyPr anchorCtr="0" anchor="ctr" bIns="91425" lIns="91425" spcFirstLastPara="1" rIns="91425" wrap="square" tIns="91425">
            <a:noAutofit/>
          </a:bodyPr>
          <a:lstStyle/>
          <a:p>
            <a:pPr indent="-838200" lvl="0" marL="457200" rtl="0" algn="ctr">
              <a:spcBef>
                <a:spcPts val="0"/>
              </a:spcBef>
              <a:spcAft>
                <a:spcPts val="0"/>
              </a:spcAft>
              <a:buClr>
                <a:srgbClr val="FFFFFF"/>
              </a:buClr>
              <a:buSzPts val="9600"/>
              <a:buFont typeface="Josefin Sans"/>
              <a:buAutoNum type="arabicPeriod"/>
            </a:pPr>
            <a:r>
              <a:rPr lang="en" sz="9600">
                <a:solidFill>
                  <a:srgbClr val="FFFFFF"/>
                </a:solidFill>
                <a:latin typeface="Josefin Sans"/>
                <a:ea typeface="Josefin Sans"/>
                <a:cs typeface="Josefin Sans"/>
                <a:sym typeface="Josefin Sans"/>
              </a:rPr>
              <a:t>Restriction Mapping</a:t>
            </a:r>
            <a:endParaRPr sz="9600">
              <a:solidFill>
                <a:srgbClr val="FFFFFF"/>
              </a:solidFill>
              <a:latin typeface="Josefin Sans"/>
              <a:ea typeface="Josefin Sans"/>
              <a:cs typeface="Josefin Sans"/>
              <a:sym typeface="Josefin Sans"/>
            </a:endParaRPr>
          </a:p>
        </p:txBody>
      </p:sp>
      <p:sp>
        <p:nvSpPr>
          <p:cNvPr id="145" name="Google Shape;145;p31"/>
          <p:cNvSpPr txBox="1"/>
          <p:nvPr/>
        </p:nvSpPr>
        <p:spPr>
          <a:xfrm>
            <a:off x="1742200" y="4014350"/>
            <a:ext cx="59853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Using restriction sites to ‘map’ out how long your fragments will be.</a:t>
            </a:r>
            <a:endParaRPr>
              <a:latin typeface="Josefin Sans"/>
              <a:ea typeface="Josefin Sans"/>
              <a:cs typeface="Josefin Sans"/>
              <a:sym typeface="Josefi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3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Restriction Mapping</a:t>
            </a:r>
            <a:endParaRPr sz="3000">
              <a:solidFill>
                <a:srgbClr val="00A1B2"/>
              </a:solidFill>
              <a:latin typeface="Josefin Sans"/>
              <a:ea typeface="Josefin Sans"/>
              <a:cs typeface="Josefin Sans"/>
              <a:sym typeface="Josefin Sans"/>
            </a:endParaRPr>
          </a:p>
        </p:txBody>
      </p:sp>
      <p:sp>
        <p:nvSpPr>
          <p:cNvPr id="151" name="Google Shape;151;p32"/>
          <p:cNvSpPr txBox="1"/>
          <p:nvPr/>
        </p:nvSpPr>
        <p:spPr>
          <a:xfrm>
            <a:off x="311700" y="1210275"/>
            <a:ext cx="8520600" cy="3766500"/>
          </a:xfrm>
          <a:prstGeom prst="rect">
            <a:avLst/>
          </a:prstGeom>
          <a:noFill/>
          <a:ln>
            <a:noFill/>
          </a:ln>
        </p:spPr>
        <p:txBody>
          <a:bodyPr anchorCtr="0" anchor="t" bIns="91425" lIns="91425" spcFirstLastPara="1" rIns="91425" wrap="square" tIns="91425">
            <a:noAutofit/>
          </a:bodyPr>
          <a:lstStyle/>
          <a:p>
            <a:pPr indent="-342900" lvl="0" marL="457200" marR="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Restriction enzymes can also be used for mapping and confirmation digests</a:t>
            </a:r>
            <a:endParaRPr sz="1800">
              <a:solidFill>
                <a:schemeClr val="dk1"/>
              </a:solidFill>
              <a:latin typeface="Josefin Sans"/>
              <a:ea typeface="Josefin Sans"/>
              <a:cs typeface="Josefin Sans"/>
              <a:sym typeface="Josefin Sans"/>
            </a:endParaRPr>
          </a:p>
          <a:p>
            <a:pPr indent="-342900" lvl="0" marL="457200" marR="0" rtl="0" algn="l">
              <a:lnSpc>
                <a:spcPct val="115000"/>
              </a:lnSpc>
              <a:spcBef>
                <a:spcPts val="0"/>
              </a:spcBef>
              <a:spcAft>
                <a:spcPts val="0"/>
              </a:spcAft>
              <a:buClr>
                <a:schemeClr val="dk1"/>
              </a:buClr>
              <a:buSzPts val="1800"/>
              <a:buFont typeface="Josefin Sans"/>
              <a:buChar char="●"/>
            </a:pPr>
            <a:r>
              <a:rPr lang="en" sz="1800">
                <a:solidFill>
                  <a:srgbClr val="0000FF"/>
                </a:solidFill>
                <a:latin typeface="Josefin Sans"/>
                <a:ea typeface="Josefin Sans"/>
                <a:cs typeface="Josefin Sans"/>
                <a:sym typeface="Josefin Sans"/>
              </a:rPr>
              <a:t>Why do we map?</a:t>
            </a:r>
            <a:r>
              <a:rPr lang="en" sz="1800">
                <a:solidFill>
                  <a:schemeClr val="dk1"/>
                </a:solidFill>
                <a:latin typeface="Josefin Sans"/>
                <a:ea typeface="Josefin Sans"/>
                <a:cs typeface="Josefin Sans"/>
                <a:sym typeface="Josefin Sans"/>
              </a:rPr>
              <a:t> to confirm the presence of restriction sites, conservation of sequences after insertion, identity and directionality of inserts</a:t>
            </a:r>
            <a:endParaRPr sz="1800">
              <a:solidFill>
                <a:schemeClr val="dk1"/>
              </a:solidFill>
              <a:latin typeface="Josefin Sans"/>
              <a:ea typeface="Josefin Sans"/>
              <a:cs typeface="Josefin Sans"/>
              <a:sym typeface="Josefin Sans"/>
            </a:endParaRPr>
          </a:p>
          <a:p>
            <a:pPr indent="0" lvl="0" marL="0" marR="0" rtl="0" algn="l">
              <a:lnSpc>
                <a:spcPct val="115000"/>
              </a:lnSpc>
              <a:spcBef>
                <a:spcPts val="1600"/>
              </a:spcBef>
              <a:spcAft>
                <a:spcPts val="1600"/>
              </a:spcAft>
              <a:buNone/>
            </a:pPr>
            <a:r>
              <a:t/>
            </a:r>
            <a:endParaRPr sz="1800">
              <a:solidFill>
                <a:schemeClr val="dk1"/>
              </a:solidFill>
              <a:latin typeface="Josefin Sans"/>
              <a:ea typeface="Josefin Sans"/>
              <a:cs typeface="Josefin Sans"/>
              <a:sym typeface="Josefin Sans"/>
            </a:endParaRPr>
          </a:p>
        </p:txBody>
      </p:sp>
      <p:pic>
        <p:nvPicPr>
          <p:cNvPr id="152" name="Google Shape;152;p32"/>
          <p:cNvPicPr preferRelativeResize="0"/>
          <p:nvPr/>
        </p:nvPicPr>
        <p:blipFill rotWithShape="1">
          <a:blip r:embed="rId3">
            <a:alphaModFix/>
          </a:blip>
          <a:srcRect b="149" l="0" r="0" t="139"/>
          <a:stretch/>
        </p:blipFill>
        <p:spPr>
          <a:xfrm>
            <a:off x="673125" y="2519100"/>
            <a:ext cx="7797750" cy="233682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6" name="Shape 156"/>
        <p:cNvGrpSpPr/>
        <p:nvPr/>
      </p:nvGrpSpPr>
      <p:grpSpPr>
        <a:xfrm>
          <a:off x="0" y="0"/>
          <a:ext cx="0" cy="0"/>
          <a:chOff x="0" y="0"/>
          <a:chExt cx="0" cy="0"/>
        </a:xfrm>
      </p:grpSpPr>
      <p:sp>
        <p:nvSpPr>
          <p:cNvPr id="157" name="Google Shape;157;p33"/>
          <p:cNvSpPr/>
          <p:nvPr/>
        </p:nvSpPr>
        <p:spPr>
          <a:xfrm>
            <a:off x="549942" y="1557120"/>
            <a:ext cx="2899200" cy="27591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33"/>
          <p:cNvSpPr txBox="1"/>
          <p:nvPr/>
        </p:nvSpPr>
        <p:spPr>
          <a:xfrm>
            <a:off x="1608964" y="2839205"/>
            <a:ext cx="9795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5958 bp</a:t>
            </a:r>
            <a:endParaRPr/>
          </a:p>
        </p:txBody>
      </p:sp>
      <p:sp>
        <p:nvSpPr>
          <p:cNvPr id="159" name="Google Shape;159;p33"/>
          <p:cNvSpPr txBox="1"/>
          <p:nvPr/>
        </p:nvSpPr>
        <p:spPr>
          <a:xfrm>
            <a:off x="3372840" y="2927008"/>
            <a:ext cx="1221000" cy="1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KpnI (2454)</a:t>
            </a:r>
            <a:endParaRPr/>
          </a:p>
        </p:txBody>
      </p:sp>
      <p:sp>
        <p:nvSpPr>
          <p:cNvPr id="160" name="Google Shape;160;p33"/>
          <p:cNvSpPr txBox="1"/>
          <p:nvPr/>
        </p:nvSpPr>
        <p:spPr>
          <a:xfrm>
            <a:off x="3213962" y="2075088"/>
            <a:ext cx="12210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SacI (2222)</a:t>
            </a:r>
            <a:endParaRPr/>
          </a:p>
        </p:txBody>
      </p:sp>
      <p:sp>
        <p:nvSpPr>
          <p:cNvPr id="161" name="Google Shape;161;p33"/>
          <p:cNvSpPr txBox="1"/>
          <p:nvPr/>
        </p:nvSpPr>
        <p:spPr>
          <a:xfrm>
            <a:off x="2456195" y="1256079"/>
            <a:ext cx="16272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PstI (1849)</a:t>
            </a:r>
            <a:endParaRPr/>
          </a:p>
        </p:txBody>
      </p:sp>
      <p:sp>
        <p:nvSpPr>
          <p:cNvPr id="162" name="Google Shape;162;p33"/>
          <p:cNvSpPr txBox="1"/>
          <p:nvPr/>
        </p:nvSpPr>
        <p:spPr>
          <a:xfrm>
            <a:off x="1358987" y="1113349"/>
            <a:ext cx="16272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EcoRI (1111)</a:t>
            </a:r>
            <a:endParaRPr/>
          </a:p>
        </p:txBody>
      </p:sp>
      <p:sp>
        <p:nvSpPr>
          <p:cNvPr id="163" name="Google Shape;163;p33"/>
          <p:cNvSpPr txBox="1"/>
          <p:nvPr/>
        </p:nvSpPr>
        <p:spPr>
          <a:xfrm>
            <a:off x="388115" y="1199370"/>
            <a:ext cx="1221000" cy="21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KpnI (598)</a:t>
            </a:r>
            <a:endParaRPr/>
          </a:p>
        </p:txBody>
      </p:sp>
      <p:sp>
        <p:nvSpPr>
          <p:cNvPr id="164" name="Google Shape;164;p33"/>
          <p:cNvSpPr txBox="1"/>
          <p:nvPr/>
        </p:nvSpPr>
        <p:spPr>
          <a:xfrm>
            <a:off x="-85475" y="1779445"/>
            <a:ext cx="1162500" cy="39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PstI (322)</a:t>
            </a:r>
            <a:endParaRPr/>
          </a:p>
        </p:txBody>
      </p:sp>
      <p:sp>
        <p:nvSpPr>
          <p:cNvPr id="165" name="Google Shape;165;p33"/>
          <p:cNvSpPr txBox="1"/>
          <p:nvPr/>
        </p:nvSpPr>
        <p:spPr>
          <a:xfrm>
            <a:off x="314297" y="4178439"/>
            <a:ext cx="11625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EcoRI (5563)</a:t>
            </a:r>
            <a:endParaRPr/>
          </a:p>
        </p:txBody>
      </p:sp>
      <p:cxnSp>
        <p:nvCxnSpPr>
          <p:cNvPr id="166" name="Google Shape;166;p33"/>
          <p:cNvCxnSpPr>
            <a:stCxn id="165" idx="0"/>
          </p:cNvCxnSpPr>
          <p:nvPr/>
        </p:nvCxnSpPr>
        <p:spPr>
          <a:xfrm flipH="1" rot="10800000">
            <a:off x="895547" y="3817539"/>
            <a:ext cx="514800" cy="360900"/>
          </a:xfrm>
          <a:prstGeom prst="straightConnector1">
            <a:avLst/>
          </a:prstGeom>
          <a:noFill/>
          <a:ln cap="flat" cmpd="sng" w="38100">
            <a:solidFill>
              <a:srgbClr val="00FFFF"/>
            </a:solidFill>
            <a:prstDash val="solid"/>
            <a:round/>
            <a:headEnd len="med" w="med" type="none"/>
            <a:tailEnd len="med" w="med" type="none"/>
          </a:ln>
        </p:spPr>
      </p:cxnSp>
      <p:cxnSp>
        <p:nvCxnSpPr>
          <p:cNvPr id="167" name="Google Shape;167;p33"/>
          <p:cNvCxnSpPr>
            <a:stCxn id="164" idx="2"/>
          </p:cNvCxnSpPr>
          <p:nvPr/>
        </p:nvCxnSpPr>
        <p:spPr>
          <a:xfrm>
            <a:off x="495775" y="2174245"/>
            <a:ext cx="596700" cy="188100"/>
          </a:xfrm>
          <a:prstGeom prst="straightConnector1">
            <a:avLst/>
          </a:prstGeom>
          <a:noFill/>
          <a:ln cap="flat" cmpd="sng" w="38100">
            <a:solidFill>
              <a:srgbClr val="00FFFF"/>
            </a:solidFill>
            <a:prstDash val="solid"/>
            <a:round/>
            <a:headEnd len="med" w="med" type="none"/>
            <a:tailEnd len="med" w="med" type="none"/>
          </a:ln>
        </p:spPr>
      </p:cxnSp>
      <p:cxnSp>
        <p:nvCxnSpPr>
          <p:cNvPr id="168" name="Google Shape;168;p33"/>
          <p:cNvCxnSpPr/>
          <p:nvPr/>
        </p:nvCxnSpPr>
        <p:spPr>
          <a:xfrm>
            <a:off x="947020" y="1528776"/>
            <a:ext cx="411900" cy="476700"/>
          </a:xfrm>
          <a:prstGeom prst="straightConnector1">
            <a:avLst/>
          </a:prstGeom>
          <a:noFill/>
          <a:ln cap="flat" cmpd="sng" w="38100">
            <a:solidFill>
              <a:srgbClr val="FF0000"/>
            </a:solidFill>
            <a:prstDash val="solid"/>
            <a:round/>
            <a:headEnd len="med" w="med" type="none"/>
            <a:tailEnd len="med" w="med" type="none"/>
          </a:ln>
        </p:spPr>
      </p:cxnSp>
      <p:cxnSp>
        <p:nvCxnSpPr>
          <p:cNvPr id="169" name="Google Shape;169;p33"/>
          <p:cNvCxnSpPr/>
          <p:nvPr/>
        </p:nvCxnSpPr>
        <p:spPr>
          <a:xfrm>
            <a:off x="1873713" y="1447090"/>
            <a:ext cx="39900" cy="552000"/>
          </a:xfrm>
          <a:prstGeom prst="straightConnector1">
            <a:avLst/>
          </a:prstGeom>
          <a:noFill/>
          <a:ln cap="flat" cmpd="sng" w="38100">
            <a:solidFill>
              <a:srgbClr val="00FFFF"/>
            </a:solidFill>
            <a:prstDash val="solid"/>
            <a:round/>
            <a:headEnd len="med" w="med" type="none"/>
            <a:tailEnd len="med" w="med" type="none"/>
          </a:ln>
        </p:spPr>
      </p:cxnSp>
      <p:cxnSp>
        <p:nvCxnSpPr>
          <p:cNvPr id="170" name="Google Shape;170;p33"/>
          <p:cNvCxnSpPr/>
          <p:nvPr/>
        </p:nvCxnSpPr>
        <p:spPr>
          <a:xfrm flipH="1">
            <a:off x="2403499" y="1622675"/>
            <a:ext cx="410100" cy="476700"/>
          </a:xfrm>
          <a:prstGeom prst="straightConnector1">
            <a:avLst/>
          </a:prstGeom>
          <a:noFill/>
          <a:ln cap="flat" cmpd="sng" w="38100">
            <a:solidFill>
              <a:srgbClr val="00FFFF"/>
            </a:solidFill>
            <a:prstDash val="solid"/>
            <a:round/>
            <a:headEnd len="med" w="med" type="none"/>
            <a:tailEnd len="med" w="med" type="none"/>
          </a:ln>
        </p:spPr>
      </p:cxnSp>
      <p:cxnSp>
        <p:nvCxnSpPr>
          <p:cNvPr id="171" name="Google Shape;171;p33"/>
          <p:cNvCxnSpPr/>
          <p:nvPr/>
        </p:nvCxnSpPr>
        <p:spPr>
          <a:xfrm flipH="1">
            <a:off x="3025611" y="2375167"/>
            <a:ext cx="595500" cy="213300"/>
          </a:xfrm>
          <a:prstGeom prst="straightConnector1">
            <a:avLst/>
          </a:prstGeom>
          <a:noFill/>
          <a:ln cap="flat" cmpd="sng" w="38100">
            <a:solidFill>
              <a:srgbClr val="00FFFF"/>
            </a:solidFill>
            <a:prstDash val="solid"/>
            <a:round/>
            <a:headEnd len="med" w="med" type="none"/>
            <a:tailEnd len="med" w="med" type="none"/>
          </a:ln>
        </p:spPr>
      </p:cxnSp>
      <p:cxnSp>
        <p:nvCxnSpPr>
          <p:cNvPr id="172" name="Google Shape;172;p33"/>
          <p:cNvCxnSpPr/>
          <p:nvPr/>
        </p:nvCxnSpPr>
        <p:spPr>
          <a:xfrm flipH="1">
            <a:off x="3091686" y="2901900"/>
            <a:ext cx="661800" cy="125400"/>
          </a:xfrm>
          <a:prstGeom prst="straightConnector1">
            <a:avLst/>
          </a:prstGeom>
          <a:noFill/>
          <a:ln cap="flat" cmpd="sng" w="38100">
            <a:solidFill>
              <a:srgbClr val="FF0000"/>
            </a:solidFill>
            <a:prstDash val="solid"/>
            <a:round/>
            <a:headEnd len="med" w="med" type="none"/>
            <a:tailEnd len="med" w="med" type="none"/>
          </a:ln>
        </p:spPr>
      </p:cxnSp>
      <p:sp>
        <p:nvSpPr>
          <p:cNvPr id="173" name="Google Shape;173;p33"/>
          <p:cNvSpPr/>
          <p:nvPr/>
        </p:nvSpPr>
        <p:spPr>
          <a:xfrm>
            <a:off x="1206358" y="1559012"/>
            <a:ext cx="1641627" cy="247364"/>
          </a:xfrm>
          <a:custGeom>
            <a:rect b="b" l="l" r="r" t="t"/>
            <a:pathLst>
              <a:path extrusionOk="0" h="11240" w="70676">
                <a:moveTo>
                  <a:pt x="0" y="10478"/>
                </a:moveTo>
                <a:lnTo>
                  <a:pt x="11430" y="3620"/>
                </a:lnTo>
                <a:lnTo>
                  <a:pt x="22670" y="953"/>
                </a:lnTo>
                <a:lnTo>
                  <a:pt x="34481" y="0"/>
                </a:lnTo>
                <a:lnTo>
                  <a:pt x="43434" y="953"/>
                </a:lnTo>
                <a:lnTo>
                  <a:pt x="52578" y="2667"/>
                </a:lnTo>
                <a:lnTo>
                  <a:pt x="70676" y="11240"/>
                </a:lnTo>
              </a:path>
            </a:pathLst>
          </a:custGeom>
          <a:noFill/>
          <a:ln cap="flat" cmpd="sng" w="76200">
            <a:solidFill>
              <a:schemeClr val="accent1"/>
            </a:solidFill>
            <a:prstDash val="solid"/>
            <a:round/>
            <a:headEnd len="med" w="med" type="none"/>
            <a:tailEnd len="med" w="med" type="none"/>
          </a:ln>
        </p:spPr>
      </p:sp>
      <p:cxnSp>
        <p:nvCxnSpPr>
          <p:cNvPr id="174" name="Google Shape;174;p33"/>
          <p:cNvCxnSpPr/>
          <p:nvPr/>
        </p:nvCxnSpPr>
        <p:spPr>
          <a:xfrm>
            <a:off x="2825741" y="1789560"/>
            <a:ext cx="198900" cy="171600"/>
          </a:xfrm>
          <a:prstGeom prst="straightConnector1">
            <a:avLst/>
          </a:prstGeom>
          <a:noFill/>
          <a:ln cap="flat" cmpd="sng" w="38100">
            <a:solidFill>
              <a:schemeClr val="accent1"/>
            </a:solidFill>
            <a:prstDash val="solid"/>
            <a:round/>
            <a:headEnd len="med" w="med" type="none"/>
            <a:tailEnd len="med" w="med" type="triangle"/>
          </a:ln>
        </p:spPr>
      </p:cxnSp>
      <p:sp>
        <p:nvSpPr>
          <p:cNvPr id="175" name="Google Shape;175;p33"/>
          <p:cNvSpPr/>
          <p:nvPr/>
        </p:nvSpPr>
        <p:spPr>
          <a:xfrm>
            <a:off x="3038258" y="1982427"/>
            <a:ext cx="411522" cy="968440"/>
          </a:xfrm>
          <a:custGeom>
            <a:rect b="b" l="l" r="r" t="t"/>
            <a:pathLst>
              <a:path extrusionOk="0" h="44005" w="17717">
                <a:moveTo>
                  <a:pt x="0" y="0"/>
                </a:moveTo>
                <a:lnTo>
                  <a:pt x="8192" y="10287"/>
                </a:lnTo>
                <a:lnTo>
                  <a:pt x="13145" y="19240"/>
                </a:lnTo>
                <a:lnTo>
                  <a:pt x="15812" y="27813"/>
                </a:lnTo>
                <a:lnTo>
                  <a:pt x="17145" y="36385"/>
                </a:lnTo>
                <a:lnTo>
                  <a:pt x="17717" y="44005"/>
                </a:lnTo>
              </a:path>
            </a:pathLst>
          </a:custGeom>
          <a:noFill/>
          <a:ln cap="flat" cmpd="sng" w="38100">
            <a:solidFill>
              <a:srgbClr val="999999"/>
            </a:solidFill>
            <a:prstDash val="solid"/>
            <a:round/>
            <a:headEnd len="med" w="med" type="none"/>
            <a:tailEnd len="med" w="med" type="none"/>
          </a:ln>
        </p:spPr>
      </p:sp>
      <p:sp>
        <p:nvSpPr>
          <p:cNvPr id="176" name="Google Shape;176;p33"/>
          <p:cNvSpPr txBox="1"/>
          <p:nvPr/>
        </p:nvSpPr>
        <p:spPr>
          <a:xfrm>
            <a:off x="1304925" y="4586625"/>
            <a:ext cx="2493300" cy="21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Josefin Sans"/>
                <a:ea typeface="Josefin Sans"/>
                <a:cs typeface="Josefin Sans"/>
                <a:sym typeface="Josefin Sans"/>
              </a:rPr>
              <a:t>Forward orientation </a:t>
            </a:r>
            <a:endParaRPr b="1">
              <a:latin typeface="Josefin Sans"/>
              <a:ea typeface="Josefin Sans"/>
              <a:cs typeface="Josefin Sans"/>
              <a:sym typeface="Josefin Sans"/>
            </a:endParaRPr>
          </a:p>
        </p:txBody>
      </p:sp>
      <p:sp>
        <p:nvSpPr>
          <p:cNvPr id="177" name="Google Shape;177;p33"/>
          <p:cNvSpPr/>
          <p:nvPr/>
        </p:nvSpPr>
        <p:spPr>
          <a:xfrm>
            <a:off x="4966433" y="1642446"/>
            <a:ext cx="2899200" cy="27591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8" name="Google Shape;178;p33"/>
          <p:cNvSpPr txBox="1"/>
          <p:nvPr/>
        </p:nvSpPr>
        <p:spPr>
          <a:xfrm>
            <a:off x="6025454" y="2924531"/>
            <a:ext cx="9795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5958 bp</a:t>
            </a:r>
            <a:endParaRPr/>
          </a:p>
        </p:txBody>
      </p:sp>
      <p:sp>
        <p:nvSpPr>
          <p:cNvPr id="179" name="Google Shape;179;p33"/>
          <p:cNvSpPr txBox="1"/>
          <p:nvPr/>
        </p:nvSpPr>
        <p:spPr>
          <a:xfrm>
            <a:off x="7865530" y="3012334"/>
            <a:ext cx="1221000" cy="1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KpnI (2454)</a:t>
            </a:r>
            <a:endParaRPr/>
          </a:p>
        </p:txBody>
      </p:sp>
      <p:sp>
        <p:nvSpPr>
          <p:cNvPr id="180" name="Google Shape;180;p33"/>
          <p:cNvSpPr txBox="1"/>
          <p:nvPr/>
        </p:nvSpPr>
        <p:spPr>
          <a:xfrm>
            <a:off x="4804605" y="1284696"/>
            <a:ext cx="1221000" cy="21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KpnI (598)</a:t>
            </a:r>
            <a:endParaRPr/>
          </a:p>
        </p:txBody>
      </p:sp>
      <p:sp>
        <p:nvSpPr>
          <p:cNvPr id="181" name="Google Shape;181;p33"/>
          <p:cNvSpPr txBox="1"/>
          <p:nvPr/>
        </p:nvSpPr>
        <p:spPr>
          <a:xfrm>
            <a:off x="4331015" y="1864771"/>
            <a:ext cx="1162500" cy="39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PstI (322)</a:t>
            </a:r>
            <a:endParaRPr/>
          </a:p>
        </p:txBody>
      </p:sp>
      <p:sp>
        <p:nvSpPr>
          <p:cNvPr id="182" name="Google Shape;182;p33"/>
          <p:cNvSpPr txBox="1"/>
          <p:nvPr/>
        </p:nvSpPr>
        <p:spPr>
          <a:xfrm>
            <a:off x="4730788" y="4263765"/>
            <a:ext cx="1162500" cy="30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EcoRI (5563)</a:t>
            </a:r>
            <a:endParaRPr/>
          </a:p>
        </p:txBody>
      </p:sp>
      <p:cxnSp>
        <p:nvCxnSpPr>
          <p:cNvPr id="183" name="Google Shape;183;p33"/>
          <p:cNvCxnSpPr>
            <a:stCxn id="182" idx="0"/>
          </p:cNvCxnSpPr>
          <p:nvPr/>
        </p:nvCxnSpPr>
        <p:spPr>
          <a:xfrm flipH="1" rot="10800000">
            <a:off x="5312038" y="3902865"/>
            <a:ext cx="514800" cy="360900"/>
          </a:xfrm>
          <a:prstGeom prst="straightConnector1">
            <a:avLst/>
          </a:prstGeom>
          <a:noFill/>
          <a:ln cap="flat" cmpd="sng" w="38100">
            <a:solidFill>
              <a:srgbClr val="00FFFF"/>
            </a:solidFill>
            <a:prstDash val="solid"/>
            <a:round/>
            <a:headEnd len="med" w="med" type="none"/>
            <a:tailEnd len="med" w="med" type="none"/>
          </a:ln>
        </p:spPr>
      </p:cxnSp>
      <p:cxnSp>
        <p:nvCxnSpPr>
          <p:cNvPr id="184" name="Google Shape;184;p33"/>
          <p:cNvCxnSpPr>
            <a:stCxn id="181" idx="2"/>
          </p:cNvCxnSpPr>
          <p:nvPr/>
        </p:nvCxnSpPr>
        <p:spPr>
          <a:xfrm>
            <a:off x="4912265" y="2259571"/>
            <a:ext cx="596700" cy="188100"/>
          </a:xfrm>
          <a:prstGeom prst="straightConnector1">
            <a:avLst/>
          </a:prstGeom>
          <a:noFill/>
          <a:ln cap="flat" cmpd="sng" w="38100">
            <a:solidFill>
              <a:srgbClr val="00FFFF"/>
            </a:solidFill>
            <a:prstDash val="solid"/>
            <a:round/>
            <a:headEnd len="med" w="med" type="none"/>
            <a:tailEnd len="med" w="med" type="none"/>
          </a:ln>
        </p:spPr>
      </p:cxnSp>
      <p:cxnSp>
        <p:nvCxnSpPr>
          <p:cNvPr id="185" name="Google Shape;185;p33"/>
          <p:cNvCxnSpPr/>
          <p:nvPr/>
        </p:nvCxnSpPr>
        <p:spPr>
          <a:xfrm>
            <a:off x="5363511" y="1614102"/>
            <a:ext cx="411900" cy="476700"/>
          </a:xfrm>
          <a:prstGeom prst="straightConnector1">
            <a:avLst/>
          </a:prstGeom>
          <a:noFill/>
          <a:ln cap="flat" cmpd="sng" w="38100">
            <a:solidFill>
              <a:srgbClr val="FF0000"/>
            </a:solidFill>
            <a:prstDash val="solid"/>
            <a:round/>
            <a:headEnd len="med" w="med" type="none"/>
            <a:tailEnd len="med" w="med" type="none"/>
          </a:ln>
        </p:spPr>
      </p:cxnSp>
      <p:cxnSp>
        <p:nvCxnSpPr>
          <p:cNvPr id="186" name="Google Shape;186;p33"/>
          <p:cNvCxnSpPr/>
          <p:nvPr/>
        </p:nvCxnSpPr>
        <p:spPr>
          <a:xfrm flipH="1">
            <a:off x="7508176" y="2987226"/>
            <a:ext cx="661800" cy="125400"/>
          </a:xfrm>
          <a:prstGeom prst="straightConnector1">
            <a:avLst/>
          </a:prstGeom>
          <a:noFill/>
          <a:ln cap="flat" cmpd="sng" w="38100">
            <a:solidFill>
              <a:srgbClr val="FF0000"/>
            </a:solidFill>
            <a:prstDash val="solid"/>
            <a:round/>
            <a:headEnd len="med" w="med" type="none"/>
            <a:tailEnd len="med" w="med" type="none"/>
          </a:ln>
        </p:spPr>
      </p:cxnSp>
      <p:cxnSp>
        <p:nvCxnSpPr>
          <p:cNvPr id="187" name="Google Shape;187;p33"/>
          <p:cNvCxnSpPr/>
          <p:nvPr/>
        </p:nvCxnSpPr>
        <p:spPr>
          <a:xfrm flipH="1" rot="10800000">
            <a:off x="7437425" y="2080150"/>
            <a:ext cx="527100" cy="370500"/>
          </a:xfrm>
          <a:prstGeom prst="straightConnector1">
            <a:avLst/>
          </a:prstGeom>
          <a:noFill/>
          <a:ln cap="flat" cmpd="sng" w="38100">
            <a:solidFill>
              <a:srgbClr val="00FFFF"/>
            </a:solidFill>
            <a:prstDash val="solid"/>
            <a:round/>
            <a:headEnd len="med" w="med" type="none"/>
            <a:tailEnd len="med" w="med" type="none"/>
          </a:ln>
        </p:spPr>
      </p:cxnSp>
      <p:cxnSp>
        <p:nvCxnSpPr>
          <p:cNvPr id="188" name="Google Shape;188;p33"/>
          <p:cNvCxnSpPr/>
          <p:nvPr/>
        </p:nvCxnSpPr>
        <p:spPr>
          <a:xfrm flipH="1" rot="10800000">
            <a:off x="6995725" y="1610125"/>
            <a:ext cx="384600" cy="327600"/>
          </a:xfrm>
          <a:prstGeom prst="straightConnector1">
            <a:avLst/>
          </a:prstGeom>
          <a:noFill/>
          <a:ln cap="flat" cmpd="sng" w="38100">
            <a:solidFill>
              <a:srgbClr val="00FFFF"/>
            </a:solidFill>
            <a:prstDash val="solid"/>
            <a:round/>
            <a:headEnd len="med" w="med" type="none"/>
            <a:tailEnd len="med" w="med" type="none"/>
          </a:ln>
        </p:spPr>
      </p:cxnSp>
      <p:cxnSp>
        <p:nvCxnSpPr>
          <p:cNvPr id="189" name="Google Shape;189;p33"/>
          <p:cNvCxnSpPr/>
          <p:nvPr/>
        </p:nvCxnSpPr>
        <p:spPr>
          <a:xfrm>
            <a:off x="6416033" y="1261446"/>
            <a:ext cx="38400" cy="808200"/>
          </a:xfrm>
          <a:prstGeom prst="straightConnector1">
            <a:avLst/>
          </a:prstGeom>
          <a:noFill/>
          <a:ln cap="flat" cmpd="sng" w="38100">
            <a:solidFill>
              <a:srgbClr val="00FFFF"/>
            </a:solidFill>
            <a:prstDash val="solid"/>
            <a:round/>
            <a:headEnd len="med" w="med" type="none"/>
            <a:tailEnd len="med" w="med" type="none"/>
          </a:ln>
        </p:spPr>
      </p:cxnSp>
      <p:sp>
        <p:nvSpPr>
          <p:cNvPr id="190" name="Google Shape;190;p33"/>
          <p:cNvSpPr txBox="1"/>
          <p:nvPr/>
        </p:nvSpPr>
        <p:spPr>
          <a:xfrm>
            <a:off x="5871405" y="903696"/>
            <a:ext cx="1221000" cy="21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SacI (830)</a:t>
            </a:r>
            <a:endParaRPr/>
          </a:p>
        </p:txBody>
      </p:sp>
      <p:sp>
        <p:nvSpPr>
          <p:cNvPr id="191" name="Google Shape;191;p33"/>
          <p:cNvSpPr txBox="1"/>
          <p:nvPr/>
        </p:nvSpPr>
        <p:spPr>
          <a:xfrm>
            <a:off x="7014405" y="1208496"/>
            <a:ext cx="1221000" cy="21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PstI (1203)</a:t>
            </a:r>
            <a:endParaRPr/>
          </a:p>
        </p:txBody>
      </p:sp>
      <p:sp>
        <p:nvSpPr>
          <p:cNvPr id="192" name="Google Shape;192;p33"/>
          <p:cNvSpPr txBox="1"/>
          <p:nvPr/>
        </p:nvSpPr>
        <p:spPr>
          <a:xfrm>
            <a:off x="7928799" y="1818101"/>
            <a:ext cx="1560300" cy="24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EcoRI (1941)</a:t>
            </a:r>
            <a:endParaRPr/>
          </a:p>
        </p:txBody>
      </p:sp>
      <p:sp>
        <p:nvSpPr>
          <p:cNvPr id="193" name="Google Shape;193;p33"/>
          <p:cNvSpPr/>
          <p:nvPr/>
        </p:nvSpPr>
        <p:spPr>
          <a:xfrm>
            <a:off x="6943725" y="1728800"/>
            <a:ext cx="923925" cy="1290625"/>
          </a:xfrm>
          <a:custGeom>
            <a:rect b="b" l="l" r="r" t="t"/>
            <a:pathLst>
              <a:path extrusionOk="0" h="51625" w="36957">
                <a:moveTo>
                  <a:pt x="36957" y="51625"/>
                </a:moveTo>
                <a:lnTo>
                  <a:pt x="35624" y="39052"/>
                </a:lnTo>
                <a:lnTo>
                  <a:pt x="30480" y="25908"/>
                </a:lnTo>
                <a:lnTo>
                  <a:pt x="20193" y="12573"/>
                </a:lnTo>
                <a:lnTo>
                  <a:pt x="4382" y="1905"/>
                </a:lnTo>
                <a:lnTo>
                  <a:pt x="0" y="0"/>
                </a:lnTo>
              </a:path>
            </a:pathLst>
          </a:custGeom>
          <a:noFill/>
          <a:ln cap="flat" cmpd="sng" w="76200">
            <a:solidFill>
              <a:schemeClr val="accent1"/>
            </a:solidFill>
            <a:prstDash val="solid"/>
            <a:round/>
            <a:headEnd len="med" w="med" type="none"/>
            <a:tailEnd len="med" w="med" type="none"/>
          </a:ln>
        </p:spPr>
      </p:sp>
      <p:cxnSp>
        <p:nvCxnSpPr>
          <p:cNvPr id="194" name="Google Shape;194;p33"/>
          <p:cNvCxnSpPr/>
          <p:nvPr/>
        </p:nvCxnSpPr>
        <p:spPr>
          <a:xfrm rot="10800000">
            <a:off x="6791375" y="1681125"/>
            <a:ext cx="223800" cy="81000"/>
          </a:xfrm>
          <a:prstGeom prst="straightConnector1">
            <a:avLst/>
          </a:prstGeom>
          <a:noFill/>
          <a:ln cap="flat" cmpd="sng" w="38100">
            <a:solidFill>
              <a:schemeClr val="accent1"/>
            </a:solidFill>
            <a:prstDash val="solid"/>
            <a:round/>
            <a:headEnd len="med" w="med" type="none"/>
            <a:tailEnd len="med" w="med" type="triangle"/>
          </a:ln>
        </p:spPr>
      </p:cxnSp>
      <p:sp>
        <p:nvSpPr>
          <p:cNvPr id="195" name="Google Shape;195;p33"/>
          <p:cNvSpPr/>
          <p:nvPr/>
        </p:nvSpPr>
        <p:spPr>
          <a:xfrm>
            <a:off x="6453200" y="1643075"/>
            <a:ext cx="347650" cy="47625"/>
          </a:xfrm>
          <a:custGeom>
            <a:rect b="b" l="l" r="r" t="t"/>
            <a:pathLst>
              <a:path extrusionOk="0" h="1905" w="13906">
                <a:moveTo>
                  <a:pt x="13906" y="1905"/>
                </a:moveTo>
                <a:cubicBezTo>
                  <a:pt x="9368" y="767"/>
                  <a:pt x="4679" y="0"/>
                  <a:pt x="0" y="0"/>
                </a:cubicBezTo>
              </a:path>
            </a:pathLst>
          </a:custGeom>
          <a:noFill/>
          <a:ln cap="flat" cmpd="sng" w="38100">
            <a:solidFill>
              <a:srgbClr val="999999"/>
            </a:solidFill>
            <a:prstDash val="solid"/>
            <a:round/>
            <a:headEnd len="med" w="med" type="none"/>
            <a:tailEnd len="med" w="med" type="none"/>
          </a:ln>
        </p:spPr>
      </p:sp>
      <p:sp>
        <p:nvSpPr>
          <p:cNvPr id="196" name="Google Shape;196;p33"/>
          <p:cNvSpPr/>
          <p:nvPr/>
        </p:nvSpPr>
        <p:spPr>
          <a:xfrm>
            <a:off x="8559425" y="1369200"/>
            <a:ext cx="527100" cy="30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3"/>
          <p:cNvSpPr/>
          <p:nvPr/>
        </p:nvSpPr>
        <p:spPr>
          <a:xfrm>
            <a:off x="7437425" y="846263"/>
            <a:ext cx="527100" cy="30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8" name="Google Shape;198;p33"/>
          <p:cNvSpPr/>
          <p:nvPr/>
        </p:nvSpPr>
        <p:spPr>
          <a:xfrm>
            <a:off x="5525275" y="903700"/>
            <a:ext cx="527100" cy="300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p33"/>
          <p:cNvSpPr txBox="1"/>
          <p:nvPr/>
        </p:nvSpPr>
        <p:spPr>
          <a:xfrm>
            <a:off x="5648325" y="4586625"/>
            <a:ext cx="2493300" cy="21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Josefin Sans"/>
                <a:ea typeface="Josefin Sans"/>
                <a:cs typeface="Josefin Sans"/>
                <a:sym typeface="Josefin Sans"/>
              </a:rPr>
              <a:t>Reverse</a:t>
            </a:r>
            <a:r>
              <a:rPr b="1" lang="en">
                <a:latin typeface="Josefin Sans"/>
                <a:ea typeface="Josefin Sans"/>
                <a:cs typeface="Josefin Sans"/>
                <a:sym typeface="Josefin Sans"/>
              </a:rPr>
              <a:t> orientation </a:t>
            </a:r>
            <a:endParaRPr b="1">
              <a:latin typeface="Josefin Sans"/>
              <a:ea typeface="Josefin Sans"/>
              <a:cs typeface="Josefin Sans"/>
              <a:sym typeface="Josefin Sans"/>
            </a:endParaRPr>
          </a:p>
        </p:txBody>
      </p:sp>
      <p:sp>
        <p:nvSpPr>
          <p:cNvPr id="200" name="Google Shape;200;p33"/>
          <p:cNvSpPr/>
          <p:nvPr/>
        </p:nvSpPr>
        <p:spPr>
          <a:xfrm>
            <a:off x="5648325" y="1643075"/>
            <a:ext cx="757161" cy="213602"/>
          </a:xfrm>
          <a:custGeom>
            <a:rect b="b" l="l" r="r" t="t"/>
            <a:pathLst>
              <a:path extrusionOk="0" h="12073" w="35732">
                <a:moveTo>
                  <a:pt x="35732" y="0"/>
                </a:moveTo>
                <a:cubicBezTo>
                  <a:pt x="27082" y="863"/>
                  <a:pt x="18343" y="2279"/>
                  <a:pt x="10205" y="5334"/>
                </a:cubicBezTo>
                <a:cubicBezTo>
                  <a:pt x="7369" y="6399"/>
                  <a:pt x="5154" y="8681"/>
                  <a:pt x="2585" y="10287"/>
                </a:cubicBezTo>
                <a:cubicBezTo>
                  <a:pt x="1763" y="10801"/>
                  <a:pt x="-326" y="12678"/>
                  <a:pt x="108" y="11811"/>
                </a:cubicBezTo>
              </a:path>
            </a:pathLst>
          </a:custGeom>
          <a:noFill/>
          <a:ln cap="flat" cmpd="sng" w="38100">
            <a:solidFill>
              <a:srgbClr val="999999"/>
            </a:solidFill>
            <a:prstDash val="solid"/>
            <a:round/>
            <a:headEnd len="med" w="med" type="none"/>
            <a:tailEnd len="med" w="med" type="none"/>
          </a:ln>
        </p:spPr>
      </p:sp>
      <p:sp>
        <p:nvSpPr>
          <p:cNvPr id="201" name="Google Shape;201;p33"/>
          <p:cNvSpPr/>
          <p:nvPr/>
        </p:nvSpPr>
        <p:spPr>
          <a:xfrm>
            <a:off x="4140075" y="0"/>
            <a:ext cx="5585100" cy="5246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2" name="Google Shape;202;p33"/>
          <p:cNvSpPr txBox="1"/>
          <p:nvPr/>
        </p:nvSpPr>
        <p:spPr>
          <a:xfrm>
            <a:off x="388125" y="1025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Restriction Mapping Activity</a:t>
            </a:r>
            <a:endParaRPr sz="3000">
              <a:solidFill>
                <a:schemeClr val="accent5"/>
              </a:solidFill>
              <a:latin typeface="Josefin Sans"/>
              <a:ea typeface="Josefin Sans"/>
              <a:cs typeface="Josefin Sans"/>
              <a:sym typeface="Josefin Sans"/>
            </a:endParaRPr>
          </a:p>
        </p:txBody>
      </p:sp>
      <p:sp>
        <p:nvSpPr>
          <p:cNvPr id="203" name="Google Shape;203;p33"/>
          <p:cNvSpPr txBox="1"/>
          <p:nvPr/>
        </p:nvSpPr>
        <p:spPr>
          <a:xfrm>
            <a:off x="6011888" y="2137363"/>
            <a:ext cx="2787600" cy="151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600">
                <a:latin typeface="Josefin Sans"/>
                <a:ea typeface="Josefin Sans"/>
                <a:cs typeface="Josefin Sans"/>
                <a:sym typeface="Josefin Sans"/>
              </a:rPr>
              <a:t>PART</a:t>
            </a:r>
            <a:r>
              <a:rPr b="1" lang="en" sz="3600">
                <a:latin typeface="Josefin Sans"/>
                <a:ea typeface="Josefin Sans"/>
                <a:cs typeface="Josefin Sans"/>
                <a:sym typeface="Josefin Sans"/>
              </a:rPr>
              <a:t> 2 of activity:</a:t>
            </a:r>
            <a:endParaRPr b="1" sz="36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1000"/>
                                        <p:tgtEl>
                                          <p:spTgt spid="201"/>
                                        </p:tgtEl>
                                      </p:cBhvr>
                                    </p:animEffect>
                                    <p:set>
                                      <p:cBhvr>
                                        <p:cTn dur="1" fill="hold">
                                          <p:stCondLst>
                                            <p:cond delay="1000"/>
                                          </p:stCondLst>
                                        </p:cTn>
                                        <p:tgtEl>
                                          <p:spTgt spid="201"/>
                                        </p:tgtEl>
                                        <p:attrNameLst>
                                          <p:attrName>style.visibility</p:attrName>
                                        </p:attrNameLst>
                                      </p:cBhvr>
                                      <p:to>
                                        <p:strVal val="hidden"/>
                                      </p:to>
                                    </p:set>
                                  </p:childTnLst>
                                </p:cTn>
                              </p:par>
                              <p:par>
                                <p:cTn fill="hold" nodeType="withEffect" presetClass="exit" presetID="10" presetSubtype="0">
                                  <p:stCondLst>
                                    <p:cond delay="0"/>
                                  </p:stCondLst>
                                  <p:childTnLst>
                                    <p:animEffect filter="fade" transition="out">
                                      <p:cBhvr>
                                        <p:cTn dur="1000"/>
                                        <p:tgtEl>
                                          <p:spTgt spid="203"/>
                                        </p:tgtEl>
                                      </p:cBhvr>
                                    </p:animEffect>
                                    <p:set>
                                      <p:cBhvr>
                                        <p:cTn dur="1" fill="hold">
                                          <p:stCondLst>
                                            <p:cond delay="1000"/>
                                          </p:stCondLst>
                                        </p:cTn>
                                        <p:tgtEl>
                                          <p:spTgt spid="203"/>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